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63"/>
  </p:notesMasterIdLst>
  <p:sldIdLst>
    <p:sldId id="344" r:id="rId4"/>
    <p:sldId id="256" r:id="rId5"/>
    <p:sldId id="297" r:id="rId6"/>
    <p:sldId id="338" r:id="rId7"/>
    <p:sldId id="299" r:id="rId8"/>
    <p:sldId id="320" r:id="rId9"/>
    <p:sldId id="340" r:id="rId10"/>
    <p:sldId id="257" r:id="rId11"/>
    <p:sldId id="325" r:id="rId12"/>
    <p:sldId id="258" r:id="rId13"/>
    <p:sldId id="259" r:id="rId14"/>
    <p:sldId id="260" r:id="rId15"/>
    <p:sldId id="261" r:id="rId16"/>
    <p:sldId id="263" r:id="rId17"/>
    <p:sldId id="262" r:id="rId18"/>
    <p:sldId id="264" r:id="rId19"/>
    <p:sldId id="268" r:id="rId20"/>
    <p:sldId id="269" r:id="rId21"/>
    <p:sldId id="271" r:id="rId22"/>
    <p:sldId id="270" r:id="rId23"/>
    <p:sldId id="272" r:id="rId24"/>
    <p:sldId id="273" r:id="rId25"/>
    <p:sldId id="274" r:id="rId26"/>
    <p:sldId id="276" r:id="rId27"/>
    <p:sldId id="285" r:id="rId28"/>
    <p:sldId id="284" r:id="rId29"/>
    <p:sldId id="300" r:id="rId30"/>
    <p:sldId id="286" r:id="rId31"/>
    <p:sldId id="306" r:id="rId32"/>
    <p:sldId id="342" r:id="rId33"/>
    <p:sldId id="301" r:id="rId34"/>
    <p:sldId id="302" r:id="rId35"/>
    <p:sldId id="303" r:id="rId36"/>
    <p:sldId id="305" r:id="rId37"/>
    <p:sldId id="310" r:id="rId38"/>
    <p:sldId id="312" r:id="rId39"/>
    <p:sldId id="313" r:id="rId40"/>
    <p:sldId id="287" r:id="rId41"/>
    <p:sldId id="266" r:id="rId42"/>
    <p:sldId id="296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326" r:id="rId51"/>
    <p:sldId id="327" r:id="rId52"/>
    <p:sldId id="337" r:id="rId53"/>
    <p:sldId id="328" r:id="rId54"/>
    <p:sldId id="336" r:id="rId55"/>
    <p:sldId id="330" r:id="rId56"/>
    <p:sldId id="331" r:id="rId57"/>
    <p:sldId id="332" r:id="rId58"/>
    <p:sldId id="333" r:id="rId59"/>
    <p:sldId id="334" r:id="rId60"/>
    <p:sldId id="335" r:id="rId61"/>
    <p:sldId id="341" r:id="rId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68A76-1454-4B66-9124-297AD4B00071}" v="1" dt="2025-04-02T21:48:11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8" autoAdjust="0"/>
    <p:restoredTop sz="93966" autoAdjust="0"/>
  </p:normalViewPr>
  <p:slideViewPr>
    <p:cSldViewPr snapToGrid="0">
      <p:cViewPr varScale="1">
        <p:scale>
          <a:sx n="83" d="100"/>
          <a:sy n="83" d="100"/>
        </p:scale>
        <p:origin x="30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oslav Židek" userId="9d4f6d87-27d3-4e82-8883-8ce7c5112a69" providerId="ADAL" clId="{9B368A76-1454-4B66-9124-297AD4B00071}"/>
    <pc:docChg chg="addSld delSld modSld">
      <pc:chgData name="Radoslav Židek" userId="9d4f6d87-27d3-4e82-8883-8ce7c5112a69" providerId="ADAL" clId="{9B368A76-1454-4B66-9124-297AD4B00071}" dt="2025-04-02T21:48:58.722" v="5" actId="14100"/>
      <pc:docMkLst>
        <pc:docMk/>
      </pc:docMkLst>
      <pc:sldChg chg="new del">
        <pc:chgData name="Radoslav Židek" userId="9d4f6d87-27d3-4e82-8883-8ce7c5112a69" providerId="ADAL" clId="{9B368A76-1454-4B66-9124-297AD4B00071}" dt="2025-04-02T21:48:14.399" v="2" actId="47"/>
        <pc:sldMkLst>
          <pc:docMk/>
          <pc:sldMk cId="1899076545" sldId="343"/>
        </pc:sldMkLst>
      </pc:sldChg>
      <pc:sldChg chg="modSp add mod">
        <pc:chgData name="Radoslav Židek" userId="9d4f6d87-27d3-4e82-8883-8ce7c5112a69" providerId="ADAL" clId="{9B368A76-1454-4B66-9124-297AD4B00071}" dt="2025-04-02T21:48:58.722" v="5" actId="14100"/>
        <pc:sldMkLst>
          <pc:docMk/>
          <pc:sldMk cId="95802512" sldId="344"/>
        </pc:sldMkLst>
        <pc:spChg chg="mod">
          <ac:chgData name="Radoslav Židek" userId="9d4f6d87-27d3-4e82-8883-8ce7c5112a69" providerId="ADAL" clId="{9B368A76-1454-4B66-9124-297AD4B00071}" dt="2025-04-02T21:48:58.722" v="5" actId="14100"/>
          <ac:spMkLst>
            <pc:docMk/>
            <pc:sldMk cId="95802512" sldId="344"/>
            <ac:spMk id="2" creationId="{478F77BF-3870-B3E1-9385-AED65CA33B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96FDA-B796-4D8C-AFA9-805F33E680B4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97017-4E32-495F-BE3D-DA51DEA90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35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97017-4E32-495F-BE3D-DA51DEA903C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17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97017-4E32-495F-BE3D-DA51DEA903C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2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97017-4E32-495F-BE3D-DA51DEA903C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37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82E9B-7226-C71F-A0D0-FDC11D26B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237531-6D57-3F53-977D-75A0516CA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42F8C0-ECE7-26DF-DD18-BB98EB5C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0A38B4-9F7E-B468-2CA6-AEAC301F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309D55-6ED4-3812-0989-56076128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5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C0DD3-60B9-4303-1468-A26E2459F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2FA949-3DA8-BED5-D64B-F8CE5ACD1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F1D9E8-8290-594E-4EC5-D339C96A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65DB4-7C99-0812-D024-B7A6E4FA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6E36C1-BC29-54D0-2AC9-89B4F8BC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64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EC62114-9708-B894-997D-8AB7F10CF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A5B9C9-BC58-DB30-6D44-11C952818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A654C3-D822-4A6F-7A6A-4B53C600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813917-1C3D-BFC9-0FAD-AD248C42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873C41-E9F6-1783-7457-FBE855D7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97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7471CE-CFDE-F57D-6823-6EA26F2F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CA32AB-2101-FAB7-8C62-A4DB4D8CD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1BBAA5-54D5-DC00-11DA-31C4D2F5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91AF95-6B92-6FF5-132C-22A278F54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2BC297-95F6-AFA0-01B4-47833E0A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59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AE0B4-C983-6FF7-EC05-E9B20BC1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B1935B-C082-54AC-0AE1-C8AC3190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BC0EA7-7571-4DDC-ED1E-1AD5B1C2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71BF4A-7F73-6270-B64B-7EEBB6AAD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90D61B-1837-56D7-F2B1-CA5B5221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77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FEDD7-0CD2-2059-87F0-34A4E33E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179580-D0E1-1ED7-5097-321860626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DD61A3-09EB-B6B2-A742-A1BC16911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3AA415-D8F8-0310-2F62-79CDDCB1B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2DABA1-8D74-5271-AFB5-2768F355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705EC9-7D60-1ADF-BA0E-64242DD0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96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ED2249-F1DB-1898-E66F-FBFFBBA6A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1A4DB6-11F6-9748-6CAC-B6622C687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B45AED-677E-7A24-E10C-97EAD2B06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4EC5DE7-225D-04D9-B061-D11F06EC6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DF8E77-461C-18E0-CA9D-7F47B98BC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AFC617F-B4E3-24C2-7F34-BA6D470A3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A33E571-6F27-3138-6DE5-BE0E2749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5DFE471-2D4A-0E8E-A2A5-73837B41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89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81CED-820B-D10D-53F8-57AA8C94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774DD8-F411-DC08-5D3E-3E43D899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1FD21C-B98A-721A-F857-7973C528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0AF91B-1FB0-D263-4D54-9883F830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61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B4042F1-79E3-935D-62CE-C8F8CC93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8D42B0C-B81D-3285-D2EF-8BD2E33F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1461B8-2FBA-27E5-7023-824D58FD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27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5DDB8-A354-81FC-8D1C-74C40460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B1C77B-886D-4660-FC3F-F08D29CD5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3FF1B8-F4AD-B936-011B-D7AA0A32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DEC8DA-1FC6-4AE2-FA6C-C8A801C7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842140-8E78-D74E-BD38-FB5C5F14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580F07-D0C2-FF90-204F-9CD167F9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49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E83F6-9405-916C-757E-89BD3DA3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7437C2E-FB77-E4E3-9671-6BCB436FD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401A84-9BA6-F325-938C-293648176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91C482-60F3-DCC1-03CD-C51274C9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BB7285-158E-B222-3ECC-8AAEDB25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D67659-424F-A294-9EF3-CDF01F4A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46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EE6C60C-4117-7503-EF1B-01EE8769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04B2BA-4FD5-FCC5-65C7-182DAFEFE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A202C8-770D-7E9C-CFD8-2B03ADC94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34C00C-314D-4723-9592-55C006ACDD03}" type="datetimeFigureOut">
              <a:rPr lang="cs-CZ" smtClean="0"/>
              <a:t>02.04.2025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43ABB3-C5F2-6F22-6495-6A00BD63B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A413A1-2BDF-32F1-A3F4-E5F576C0C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237CBE-0F7B-4838-B44C-D4C7C0673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4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tinsights.com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martinsights.com/" TargetMode="External"/><Relationship Id="rId3" Type="http://schemas.openxmlformats.org/officeDocument/2006/relationships/hyperlink" Target="https://doi.org/https:/doi.org/10.1177/1938965508326305" TargetMode="External"/><Relationship Id="rId7" Type="http://schemas.openxmlformats.org/officeDocument/2006/relationships/hyperlink" Target="http://www.promoteiceland.com/" TargetMode="External"/><Relationship Id="rId2" Type="http://schemas.openxmlformats.org/officeDocument/2006/relationships/hyperlink" Target="https://doi.org/https:/doi.org/10.1177/10963480062867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annals.2020.102935" TargetMode="External"/><Relationship Id="rId5" Type="http://schemas.openxmlformats.org/officeDocument/2006/relationships/hyperlink" Target="https://doi.org/https:/doi.org/10.1016/j.annals.2020.102935" TargetMode="External"/><Relationship Id="rId4" Type="http://schemas.openxmlformats.org/officeDocument/2006/relationships/hyperlink" Target="https://doi.org/10.1177/1938965508326305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D8A8E83C-1925-8459-A01D-89D0D3B72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03716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379B7DC-5728-A2C0-695F-5675F018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85" y="2957282"/>
            <a:ext cx="5012115" cy="44673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8F77BF-3870-B3E1-9385-AED65CA33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2537" y="262616"/>
            <a:ext cx="9144000" cy="1838468"/>
          </a:xfrm>
        </p:spPr>
        <p:txBody>
          <a:bodyPr>
            <a:normAutofit/>
          </a:bodyPr>
          <a:lstStyle/>
          <a:p>
            <a:pPr algn="l"/>
            <a:r>
              <a:rPr lang="cs-CZ" sz="4400" cap="all" dirty="0">
                <a:solidFill>
                  <a:schemeClr val="bg1"/>
                </a:solidFill>
              </a:rPr>
              <a:t>Lokální potraviny a marketing destinace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3C59762-EE85-0C41-84A3-F516B84CF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8285" y="2980541"/>
            <a:ext cx="6162675" cy="521388"/>
          </a:xfrm>
        </p:spPr>
        <p:txBody>
          <a:bodyPr/>
          <a:lstStyle/>
          <a:p>
            <a:pPr algn="l"/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Doc. Ing. Alžbeta Kiráľová, Ph.D.</a:t>
            </a:r>
            <a:endParaRPr lang="cs-CZ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EC9B655-D2D7-6E3F-C2EF-AAE9946C2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5032"/>
            <a:ext cx="12192000" cy="2862968"/>
          </a:xfrm>
          <a:prstGeom prst="rect">
            <a:avLst/>
          </a:prstGeom>
        </p:spPr>
      </p:pic>
      <p:pic>
        <p:nvPicPr>
          <p:cNvPr id="18" name="Image 14">
            <a:extLst>
              <a:ext uri="{FF2B5EF4-FFF2-40B4-BE49-F238E27FC236}">
                <a16:creationId xmlns:a16="http://schemas.microsoft.com/office/drawing/2014/main" id="{63ACC25D-CC89-0443-B19B-52F15B7271A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8285" y="4092948"/>
            <a:ext cx="2828595" cy="551921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4DF2CA95-63D5-AFB0-D6A3-712F9532D724}"/>
              </a:ext>
            </a:extLst>
          </p:cNvPr>
          <p:cNvSpPr txBox="1"/>
          <p:nvPr/>
        </p:nvSpPr>
        <p:spPr>
          <a:xfrm>
            <a:off x="1165468" y="4893360"/>
            <a:ext cx="10479388" cy="1872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/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This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work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was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co-funded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by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the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Erasmus+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Programme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of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the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European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Union</a:t>
            </a:r>
            <a:endParaRPr lang="sk-SK" sz="1400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67945"/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Innovation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of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the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structure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and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content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of study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programs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profiling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food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study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fields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with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a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view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to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digitizing</a:t>
            </a:r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 err="1">
                <a:latin typeface="Tahoma" panose="020B0604030504040204" pitchFamily="34" charset="0"/>
                <a:ea typeface="Tahoma" panose="020B0604030504040204" pitchFamily="34" charset="0"/>
              </a:rPr>
              <a:t>teaching</a:t>
            </a:r>
            <a:endParaRPr lang="sk-SK" sz="1400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67945"/>
            <a:r>
              <a:rPr lang="sk-SK" sz="1400" dirty="0"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</a:p>
          <a:p>
            <a:pPr marL="67945">
              <a:buNone/>
            </a:pP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Táto</a:t>
            </a:r>
            <a:r>
              <a:rPr lang="sk-SK" sz="1400" spc="-4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publikácia</a:t>
            </a:r>
            <a:r>
              <a:rPr lang="sk-SK" sz="1400" spc="-3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bola</a:t>
            </a:r>
            <a:r>
              <a:rPr lang="sk-SK" sz="1400" spc="-3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spolufinancovaná</a:t>
            </a:r>
            <a:r>
              <a:rPr lang="sk-SK" sz="1400" spc="-2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programom</a:t>
            </a:r>
            <a:r>
              <a:rPr lang="sk-SK" sz="1400" spc="-4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Európskej</a:t>
            </a:r>
            <a:r>
              <a:rPr lang="sk-SK" sz="1400" spc="-3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Únie</a:t>
            </a:r>
            <a:r>
              <a:rPr lang="sk-SK" sz="1400" spc="-3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spc="-1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Erasmus+</a:t>
            </a:r>
            <a:endParaRPr lang="sk-SK" sz="14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67945" marR="1838325">
              <a:spcBef>
                <a:spcPts val="5"/>
              </a:spcBef>
              <a:buNone/>
            </a:pP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Inovácia</a:t>
            </a:r>
            <a:r>
              <a:rPr lang="sk-SK" sz="1400" spc="-2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štruktúry</a:t>
            </a:r>
            <a:r>
              <a:rPr lang="sk-SK" sz="1400" spc="-2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</a:t>
            </a:r>
            <a:r>
              <a:rPr lang="sk-SK" sz="1400" spc="-2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obsahového</a:t>
            </a:r>
            <a:r>
              <a:rPr lang="sk-SK" sz="1400" spc="-2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zamerania</a:t>
            </a:r>
            <a:r>
              <a:rPr lang="sk-SK" sz="1400" spc="-2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študijných</a:t>
            </a:r>
            <a:r>
              <a:rPr lang="sk-SK" sz="1400" spc="-25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programov</a:t>
            </a:r>
            <a:r>
              <a:rPr lang="sk-SK" sz="1400" spc="-2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profilujúcich</a:t>
            </a:r>
            <a:r>
              <a:rPr lang="sk-SK" sz="1400" spc="-3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potravinárske</a:t>
            </a:r>
            <a:r>
              <a:rPr lang="sk-SK" sz="1400" spc="-1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študijné</a:t>
            </a:r>
            <a:r>
              <a:rPr lang="sk-SK" sz="1400" spc="-2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odbory</a:t>
            </a:r>
            <a:r>
              <a:rPr lang="sk-SK" sz="1400" spc="-3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4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 ohľadom na digitalizáciu výučby</a:t>
            </a:r>
          </a:p>
          <a:p>
            <a:pPr>
              <a:spcBef>
                <a:spcPts val="195"/>
              </a:spcBef>
              <a:buNone/>
            </a:pPr>
            <a:r>
              <a:rPr lang="sk-SK" sz="18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  <a:endParaRPr lang="sk-SK" sz="12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67945"/>
            <a:r>
              <a:rPr lang="sk-SK" sz="1200" b="1" spc="-1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INGUPS|</a:t>
            </a:r>
            <a:r>
              <a:rPr lang="sk-SK" sz="1200" b="1" spc="8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sk-SK" sz="1200" b="1" spc="-1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2022-1-SK01-KA220-HED-000087766</a:t>
            </a:r>
            <a:endParaRPr lang="sk-SK" sz="12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E9EA8696-6C42-2EA2-88B1-DED00423B40A}"/>
              </a:ext>
            </a:extLst>
          </p:cNvPr>
          <p:cNvSpPr txBox="1"/>
          <p:nvPr/>
        </p:nvSpPr>
        <p:spPr>
          <a:xfrm>
            <a:off x="5164175" y="4092948"/>
            <a:ext cx="1842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>
                <a:solidFill>
                  <a:srgbClr val="212120"/>
                </a:solidFill>
                <a:latin typeface="Arial Black" panose="020B0A04020102020204" pitchFamily="34" charset="0"/>
              </a:rPr>
              <a:t>InGups</a:t>
            </a:r>
            <a:endParaRPr lang="sk-SK" sz="1600" b="0" i="0" u="none" strike="noStrike" baseline="0" dirty="0">
              <a:solidFill>
                <a:srgbClr val="212120"/>
              </a:solidFill>
              <a:latin typeface="Arial Black" panose="020B0A04020102020204" pitchFamily="34" charset="0"/>
            </a:endParaRPr>
          </a:p>
          <a:p>
            <a:r>
              <a:rPr lang="sk-SK" sz="800" b="0" i="0" u="none" strike="noStrike" baseline="0" dirty="0">
                <a:latin typeface="Arial Black" panose="020B0A04020102020204" pitchFamily="34" charset="0"/>
              </a:rPr>
              <a:t>INNOVATIVE EDUCATION</a:t>
            </a:r>
          </a:p>
        </p:txBody>
      </p:sp>
      <p:pic>
        <p:nvPicPr>
          <p:cNvPr id="30" name="Obrázok 29" descr="Obrázok, na ktorom je grafika, logo, symbol, kreslený obrázok&#10;&#10;Obsah vygenerovaný umelou inteligenciou môže byť nesprávny.">
            <a:extLst>
              <a:ext uri="{FF2B5EF4-FFF2-40B4-BE49-F238E27FC236}">
                <a16:creationId xmlns:a16="http://schemas.microsoft.com/office/drawing/2014/main" id="{F8E8A0D7-774C-23D8-69F1-0E1CFA5EB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 r="16352" b="-1"/>
          <a:stretch/>
        </p:blipFill>
        <p:spPr>
          <a:xfrm>
            <a:off x="4568191" y="3995032"/>
            <a:ext cx="651510" cy="81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A880A2-9AF8-30FB-2F0D-F07A5B99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cs-CZ" dirty="0" err="1"/>
              <a:t>Farm</a:t>
            </a:r>
            <a:r>
              <a:rPr lang="cs-CZ" dirty="0"/>
              <a:t>-to-Table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BC2D46-6592-5F8E-1B5C-B98CDBFD4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0" r="15704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EE7581-CFDB-066F-372C-AC071CE9E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Hnutí </a:t>
            </a:r>
            <a:r>
              <a:rPr lang="cs-CZ" sz="2000" dirty="0" err="1"/>
              <a:t>Tarm</a:t>
            </a:r>
            <a:r>
              <a:rPr lang="cs-CZ" sz="2000" dirty="0"/>
              <a:t>-to-Table začalo získávat masovou popularitu v roce 2000 a je založeno na tom, že zákazník si může dohledat, co má na talíři - ať už jde o hovězí steaky od místního farmáře nebo mořské plody od místního rybáře.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Cílem tohoto hnutí je přimět co nejvíce majitelů stravovacích zařízení, aby nakupovali produkty ze své místní komunity a ne ze zahraničí.</a:t>
            </a:r>
          </a:p>
        </p:txBody>
      </p:sp>
    </p:spTree>
    <p:extLst>
      <p:ext uri="{BB962C8B-B14F-4D97-AF65-F5344CB8AC3E}">
        <p14:creationId xmlns:p14="http://schemas.microsoft.com/office/powerpoint/2010/main" val="1493500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5B6271-6462-6AA3-EAB0-60364B0D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515952" cy="2452687"/>
          </a:xfrm>
        </p:spPr>
        <p:txBody>
          <a:bodyPr anchor="ctr">
            <a:normAutofit/>
          </a:bodyPr>
          <a:lstStyle/>
          <a:p>
            <a:r>
              <a:rPr lang="cs-CZ" dirty="0"/>
              <a:t>Lokální vs. bio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2D84E6-BCA7-0BFE-BFCD-A94CCAC57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34" b="2007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5CE2F8-4BBB-15F0-2ABC-8B1F954EE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919799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Lokální a biopotraviny mají relativně podobné výhody.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I když mohou být suroviny z lokálních zdrojů ekologické, ve skutečnosti se jedná o dva odlišné pojmy.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Bio produkty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Aby mohly být produkty označeny jako bio, musí projít velmi specifickým souborem předpisů.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Ty často zahrnují způsob pěstování nebo chovu, používání odpovědně získané energie, zachování ekologické rovnováhy a používání etických postupů při tvorbě produktů.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Mnoho lidí dává přednost nákupu bio produktů kvůli morálním a zdravotním výhodám</a:t>
            </a:r>
            <a:r>
              <a:rPr lang="cs-CZ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964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257B6-FE77-131C-7BAB-6F085085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/>
              <a:t>Lokální vs. Bio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4C3F3C-7315-D59C-D900-D0F29E06C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44" b="1299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E14C4E-482F-DC48-6AAC-EC236910A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/>
              <a:t>Lokální produkty</a:t>
            </a:r>
          </a:p>
          <a:p>
            <a:pPr lvl="1">
              <a:spcBef>
                <a:spcPts val="0"/>
              </a:spcBef>
            </a:pPr>
            <a:r>
              <a:rPr lang="cs-CZ" sz="1800"/>
              <a:t>Lokální produkty pochází z farem nebo od pěstitelů, kteří se nacházejí v blízkosti restaurace nebo dodavatele. </a:t>
            </a:r>
          </a:p>
          <a:p>
            <a:pPr lvl="1">
              <a:spcBef>
                <a:spcPts val="0"/>
              </a:spcBef>
            </a:pPr>
            <a:r>
              <a:rPr lang="cs-CZ" sz="1800"/>
              <a:t>Přestože je nákup z lokálních zdrojů plný výhod, na rozdíl od biopotravin vyžaduje méně omezení při označování než biopotraviny. </a:t>
            </a:r>
          </a:p>
          <a:p>
            <a:pPr lvl="1">
              <a:spcBef>
                <a:spcPts val="0"/>
              </a:spcBef>
            </a:pPr>
            <a:r>
              <a:rPr lang="cs-CZ" sz="1800"/>
              <a:t>Je důležité si uvědomit, že navzdory méně přísným směrnicím jsou produkty vyprodukované místními zemědělci obvykle velmi kvalitní a plné zdravotních a chuťových výhod.</a:t>
            </a:r>
          </a:p>
        </p:txBody>
      </p:sp>
    </p:spTree>
    <p:extLst>
      <p:ext uri="{BB962C8B-B14F-4D97-AF65-F5344CB8AC3E}">
        <p14:creationId xmlns:p14="http://schemas.microsoft.com/office/powerpoint/2010/main" val="4155469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518FE3-07D9-732D-5EBE-D4C72BD4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000"/>
              <a:t>Lokální suroviny ovlivňují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D17B2E-ABD2-D7DB-CB92-D884FBF23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/>
              <a:t>Životní prostředí    </a:t>
            </a:r>
          </a:p>
          <a:p>
            <a:r>
              <a:rPr lang="cs-CZ" sz="2200"/>
              <a:t>Kvalitu potravin    </a:t>
            </a:r>
          </a:p>
          <a:p>
            <a:r>
              <a:rPr lang="cs-CZ" sz="2200"/>
              <a:t>Místní ekonomiku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17B622-F521-960C-F40E-628B1CFB4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9482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9F90BE-F936-866E-CC99-31935281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Životní prostředí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8BCDD-A9D9-5673-A5D1-506194D2B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Postupy šetrné k životnímu prostředí jsou velmi důležité pro ochranu planety,  přírody a zdraví.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 oblasti gastronomie vzniká velké množství odpadu, a proto je důležité recyklovat a využívat ekologicky šetrné produkty.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Veškerý dovoz potravin vyžaduje přepravu, běžně letadly a loděmi.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Tyto způsoby přepravy se velkou měrou podílejí na zvyšujícím se množství oxidu uhličitého, který  urychluje globální oteplování.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To  lze změnit nákupem od lokálních zemědělců a šetřit tak planetu i peníze.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422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65E866-8688-A561-21E0-B33885B14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cs-CZ" sz="4000" dirty="0"/>
              <a:t>Kvalita potravin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F73BD5-14DF-7991-F592-59C64BFDA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321476"/>
            <a:ext cx="4864875" cy="3850724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Kvalita jídla je to, kvůli čemu se zákazníci vracejí.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Zemědělci mají obrovské znalosti o tom, kdy jsou produkty v optimální růstové a chuťové fázi, zatímco nákup ze zahraničí snižuje  možnost výběru kvality produktů.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Díky snížení přepravní vzdálenosti odpadá nutnost přidávat konzervační látky a snižují se náklady na dopravu.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6759BB-F742-88CF-9455-BEDA4B6AD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79" y="2321476"/>
            <a:ext cx="5076548" cy="38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0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7FEE5-3AAF-1491-0AF9-B974F64F3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ekonomika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074BA4-0E09-89B3-0807-6A1609E44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Místní ekonomika může mít prospěch z produktů nakupovaných v blízkém okolí.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Většina příjmů zemědělců pochází z prodeje do místních restaurací, kaváren nebo obchodů s plnohodnotnými potravinami.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Pokud restaurace připravuje jídla z kvalitních surovin, pak je schopna účtovat za finální produkt vyšší cenu.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Zákazníci si rádi připlatí za lokální potraviny a přinese to i pozitivní pohled na restauraci a následné zvýšení tržeb a zisku.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Udržování zdravé místní ekonomiky pomáhá nabízet nové příležitosti pro podniky, a tím i pracovní místa.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150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A0480-5B41-A2C4-3F42-F3F5DBB18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Špičkové restaurace dávají přednost lokálním producentům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9CADF3-BA77-A280-BB20-4016606A6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Čerstvé a kvalitní suroviny</a:t>
            </a:r>
          </a:p>
          <a:p>
            <a:pPr lvl="1"/>
            <a:r>
              <a:rPr lang="cs-CZ" dirty="0"/>
              <a:t>Díky místnímu zásobování šéfkuchaři získávají čerstvé potraviny a řemeslné výrobky, které se často vyrábějí nebo sklízejí jen několik hodin předtím, než dorazí do jejich kuchyně.</a:t>
            </a:r>
          </a:p>
          <a:p>
            <a:pPr lvl="1"/>
            <a:r>
              <a:rPr lang="cs-CZ" dirty="0"/>
              <a:t>Jasné vůně a textury, které vznikají díky čerstvosti, obohacují zážitek z jídla a motivují zákazníky, aby se vraceli.</a:t>
            </a:r>
          </a:p>
        </p:txBody>
      </p:sp>
    </p:spTree>
    <p:extLst>
      <p:ext uri="{BB962C8B-B14F-4D97-AF65-F5344CB8AC3E}">
        <p14:creationId xmlns:p14="http://schemas.microsoft.com/office/powerpoint/2010/main" val="314606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jídlo, nádobí, Kuchyně, plněné rajče&#10;&#10;Popis byl vytvořen automaticky">
            <a:extLst>
              <a:ext uri="{FF2B5EF4-FFF2-40B4-BE49-F238E27FC236}">
                <a16:creationId xmlns:a16="http://schemas.microsoft.com/office/drawing/2014/main" id="{B130603E-EA0E-23EA-A245-6C35AED0D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" r="1533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6D87F0-9F39-2465-3F2F-CC2B3FA5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Flexibilní menu se sezónními produkty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4B0FE8-C04E-40C7-9609-13EA03A49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942231" cy="3742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Místní produkty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Provozovatelé restaurací mohou těžit z práce se sezónními surovinami od lokálních dodavatelů, což jim umožňuje sestavovat jídelní lístky, které mohou v průběhu roku měnit.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Šéfkuchaři mohou zůstat v kontaktu s přírodou a servírovat hostům pokrmy na báze lokálních surovin podle aktuálního ročního období.</a:t>
            </a:r>
          </a:p>
        </p:txBody>
      </p:sp>
    </p:spTree>
    <p:extLst>
      <p:ext uri="{BB962C8B-B14F-4D97-AF65-F5344CB8AC3E}">
        <p14:creationId xmlns:p14="http://schemas.microsoft.com/office/powerpoint/2010/main" val="329984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028D7-EA24-D9F3-B7CC-5F34DC92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Udržitelnost a snížení uhlíkové stopy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4E59C2-2FCB-645D-EA3A-B15A3DD1E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Restaurace mohou výrazně snížit vzdálenost, kterou suroviny urazí, nákupem od lokálních dodavatelů, a tím snížit dopad na životní prostředí.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Tato snaha o udržitelnost je v souladu s přesvědčením mnoha hostů, kteří respektují a podporují podniky šetrné k životnímu prostředí. </a:t>
            </a:r>
          </a:p>
        </p:txBody>
      </p:sp>
    </p:spTree>
    <p:extLst>
      <p:ext uri="{BB962C8B-B14F-4D97-AF65-F5344CB8AC3E}">
        <p14:creationId xmlns:p14="http://schemas.microsoft.com/office/powerpoint/2010/main" val="115108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5C5CCA-D1E4-0D45-D0C7-F8D8907DC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786" r="-1" b="23194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D04442-FC7E-BC5E-89F2-303770193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</a:rPr>
              <a:t>Lokální potraviny a marketing destinace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339CF2-53E1-2970-8569-BD85F2EE3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Doc. Ing. Alžbeta Kiráľová, Ph.D.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83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C3AFE-38EB-7BCD-1B41-8BCEB5F4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4234393" cy="1616203"/>
          </a:xfrm>
        </p:spPr>
        <p:txBody>
          <a:bodyPr anchor="b">
            <a:noAutofit/>
          </a:bodyPr>
          <a:lstStyle/>
          <a:p>
            <a:r>
              <a:rPr lang="cs-CZ" dirty="0"/>
              <a:t>Podpora komunity a místní ekonomiky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926207-6F67-DFF8-FD86-0F39DFE92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234394" cy="3447832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Výběr místních dodavatelů podporuje nejen produkci potravin, ale  také místní ekonomiku a komunitu.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Pokud restaurace používají lokální suroviny, přímo podporují  místní zemědělce, řemeslníky a malé a střední podniky.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Rozvíjením těchto vazeb se restaurace začleňují do komunity.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032457-F93B-3B4B-23CB-24888A7CD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" r="11624" b="-2"/>
          <a:stretch/>
        </p:blipFill>
        <p:spPr>
          <a:xfrm>
            <a:off x="5854890" y="877414"/>
            <a:ext cx="5453545" cy="49846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2301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472D01-95CF-A1D8-B234-83E1D0086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cs-CZ"/>
              <a:t>Autenticita a individualita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4483C-162A-B901-4310-D92F48FC1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5133138" cy="391777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cs-CZ" sz="2000" dirty="0"/>
              <a:t>Místní producenti často nabízejí jedinečné suroviny, které jsou pevně zakořeněny v místním kulinářském dědictví. 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Restaurace mohou zařazením těchto osobitých surovin do své nabídky vytvořit nezapomenutelné a originální kulinářské zážitky. 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Tyto suroviny dodávají pokrmům nádech místa a příběhu, ať už se jedná o ručně vyráběné sýry od místního sýraře nebo rajčata z nedaleké farmy. 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Hosté ocení možnost ochutnat místní kuchyni a navázat při stolování vztah s okolím.</a:t>
            </a:r>
          </a:p>
          <a:p>
            <a:pPr marL="0" indent="0">
              <a:buNone/>
            </a:pPr>
            <a:endParaRPr lang="cs-CZ" sz="19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F0FC15-6570-A3CC-CBD7-4B8B3BB39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155115"/>
            <a:ext cx="4788505" cy="3254523"/>
          </a:xfrm>
          <a:prstGeom prst="rect">
            <a:avLst/>
          </a:prstGeom>
        </p:spPr>
      </p:pic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65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3A445-B03C-834B-A84E-E268D8C7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Vztahy s dodavateli a řešení na míru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269448-9AFA-878E-32AA-83F2C5F6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Pokud restaurace jednají přímo s lokálními dodavateli, budují si trvalé vazby.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Díky těmto vazbám mohou kuchaři vyjádřit své specifické požadavky a preference tak, aby suroviny lépe odpovídaly jejich požadavkům.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Místní dodavatelé jsou často vstřícnější a ochotnější nabídnout řešení na míru, co posilní  gastronomický zážitek.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Tato spojení podporují týmovou práci a inovace, což umožňuje šéfkuchařům realizovat své kulinářské vize a zároveň podporuje úspěch dodavatelských firem.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9499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EBA576-A75F-9347-47A1-AD4D5758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 dirty="0"/>
              <a:t>Adaptabilita a nadšení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705E78-A738-AA46-D0BB-E87E7FBC1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200"/>
              <a:t>Pro udržitelnost v gastronomii je zásadní nadšení.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200"/>
              <a:t>Majitelé restaurací mohou těžit z flexibility a rychlé reakční doby místních dodavatelů.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200"/>
              <a:t>Místní dodavatelé mohou na základě svých důkladných znalostí místního trhu poskytovat alternativy nebo návrhy v reakci na nepředvídané okolnosti, jako je náhlý nedostatek surovin nebo změny v chutích hostů.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200"/>
              <a:t>Tato přizpůsobivost zaručuje, že restaurace mohou dodržovat své standardy a uspokojovat své zákazníky navzdory obtížným situacím.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F28E30-F27B-3704-04D4-3721568B0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9" r="30614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73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3AAC5-C64D-3B35-23BA-4AADBB66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v chování návštěvníků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7CC65-498D-B0EC-70CB-8CEB5B03F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400" dirty="0"/>
              <a:t>V současné době se pozornost návštěvníků mnoha destinací mění z "</a:t>
            </a:r>
            <a:r>
              <a:rPr lang="cs-CZ" sz="2400" dirty="0" err="1"/>
              <a:t>must</a:t>
            </a:r>
            <a:r>
              <a:rPr lang="cs-CZ" sz="2400" dirty="0"/>
              <a:t> </a:t>
            </a:r>
            <a:r>
              <a:rPr lang="cs-CZ" sz="2400" dirty="0" err="1"/>
              <a:t>see</a:t>
            </a:r>
            <a:r>
              <a:rPr lang="cs-CZ" sz="2400" dirty="0"/>
              <a:t>" na "</a:t>
            </a:r>
            <a:r>
              <a:rPr lang="cs-CZ" sz="2400" dirty="0" err="1"/>
              <a:t>must-experience</a:t>
            </a:r>
            <a:r>
              <a:rPr lang="cs-CZ" sz="2400" dirty="0"/>
              <a:t>", tj. z hmotných na nehmotné projevy kultury, jako je atmosféra, kreativita a životní styl.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400" dirty="0"/>
              <a:t>Chtějí ocenit atmosféru destinace, "genius loci", vychutnat si místní jídlo nebo se zúčastnit akcí. 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cs-CZ" sz="2400" dirty="0"/>
              <a:t>Tyto změny v chování návštěvníků posílily rozvoj gastronomického  cestovního ruchu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cs-CZ" sz="2400" dirty="0"/>
              <a:t>Klimatické podmínky, kultura a historie regionu utvářejí charakter produkovaných potravin.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cs-CZ" sz="2400" dirty="0"/>
              <a:t>Lokální potraviny mohou být motivací návštěvníků, kteří vyhledávají jedinečné a autentické zážitky</a:t>
            </a:r>
            <a:r>
              <a:rPr lang="nb-NO" sz="2400" b="0" i="0" u="none" strike="noStrike" baseline="0" dirty="0">
                <a:solidFill>
                  <a:srgbClr val="000000"/>
                </a:solidFill>
              </a:rPr>
              <a:t>. </a:t>
            </a: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cs-CZ" sz="2400" dirty="0"/>
              <a:t>Při ochutnávání pokrmů a nápojů mohou hosté aktivovat své smysly, proměnit jídlo v jedinečný zážitek.</a:t>
            </a:r>
            <a:endParaRPr lang="nb-NO" sz="24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8905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F3959-6531-EBF4-01FD-2A26C067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Lokální potraviny - součást charakteru a kultury destinace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666F10-2CAC-6978-80DB-0EEC454DA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Ačkoli v minulosti byly potraviny a nápoje vnímány především jako prostředek k uspokojení základních potřeb, v posledních letech se tento pohled změnil.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Existující výzkumné práce a realizované výzkumné projekty podtrhují roli potravin a nápojů jako neoddělitelné součásti charakteru a kultury destinace.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683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C4DFF691-1998-56FE-0618-C88582FF51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605" r="8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64A4A3-6BC1-CCC6-6D56-E336BE04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836" y="365125"/>
            <a:ext cx="4377964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Jídlo</a:t>
            </a:r>
            <a:r>
              <a:rPr lang="en-US" dirty="0"/>
              <a:t> -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kapitál</a:t>
            </a:r>
            <a:r>
              <a:rPr lang="en-US" dirty="0"/>
              <a:t> </a:t>
            </a:r>
            <a:r>
              <a:rPr lang="en-US" dirty="0" err="1"/>
              <a:t>destinace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964FEA-76C9-F74E-6F12-C92685691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4311" y="2434201"/>
            <a:ext cx="5277729" cy="374276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Yeoman (2008) </a:t>
            </a:r>
            <a:r>
              <a:rPr lang="en-US" sz="1600" dirty="0" err="1"/>
              <a:t>uvádí</a:t>
            </a:r>
            <a:r>
              <a:rPr lang="en-US" sz="1600" dirty="0"/>
              <a:t>, </a:t>
            </a:r>
            <a:r>
              <a:rPr lang="en-US" sz="1600" dirty="0" err="1"/>
              <a:t>že</a:t>
            </a:r>
            <a:r>
              <a:rPr lang="en-US" sz="1600" dirty="0"/>
              <a:t> </a:t>
            </a:r>
            <a:r>
              <a:rPr lang="cs-CZ" sz="1600" dirty="0"/>
              <a:t> j</a:t>
            </a:r>
            <a:r>
              <a:rPr lang="en-US" sz="1600" dirty="0" err="1"/>
              <a:t>ídlo</a:t>
            </a:r>
            <a:r>
              <a:rPr lang="en-US" sz="1600" dirty="0"/>
              <a:t> je "</a:t>
            </a:r>
            <a:r>
              <a:rPr lang="en-US" sz="1600" dirty="0" err="1"/>
              <a:t>novým</a:t>
            </a:r>
            <a:r>
              <a:rPr lang="en-US" sz="1600" dirty="0"/>
              <a:t> </a:t>
            </a:r>
            <a:r>
              <a:rPr lang="en-US" sz="1600" dirty="0" err="1"/>
              <a:t>kulturním</a:t>
            </a:r>
            <a:r>
              <a:rPr lang="en-US" sz="1600" dirty="0"/>
              <a:t> </a:t>
            </a:r>
            <a:r>
              <a:rPr lang="en-US" sz="1600" dirty="0" err="1"/>
              <a:t>kapitálem</a:t>
            </a:r>
            <a:r>
              <a:rPr lang="en-US" sz="1600" dirty="0"/>
              <a:t> </a:t>
            </a:r>
            <a:r>
              <a:rPr lang="en-US" sz="1600" dirty="0" err="1"/>
              <a:t>destinace</a:t>
            </a:r>
            <a:r>
              <a:rPr lang="en-US" sz="1600" dirty="0"/>
              <a:t>, </a:t>
            </a:r>
            <a:r>
              <a:rPr lang="en-US" sz="1600" dirty="0" err="1"/>
              <a:t>jako</a:t>
            </a:r>
            <a:r>
              <a:rPr lang="en-US" sz="1600" dirty="0"/>
              <a:t> by se </a:t>
            </a:r>
            <a:r>
              <a:rPr lang="en-US" sz="1600" dirty="0" err="1"/>
              <a:t>kultura</a:t>
            </a:r>
            <a:r>
              <a:rPr lang="en-US" sz="1600" dirty="0"/>
              <a:t> </a:t>
            </a:r>
            <a:r>
              <a:rPr lang="en-US" sz="1600" dirty="0" err="1"/>
              <a:t>přesunula</a:t>
            </a:r>
            <a:r>
              <a:rPr lang="en-US" sz="1600" dirty="0"/>
              <a:t> z </a:t>
            </a:r>
            <a:r>
              <a:rPr lang="en-US" sz="1600" dirty="0" err="1"/>
              <a:t>muzea</a:t>
            </a:r>
            <a:r>
              <a:rPr lang="en-US" sz="1600" dirty="0"/>
              <a:t> a </a:t>
            </a:r>
            <a:r>
              <a:rPr lang="en-US" sz="1600" dirty="0" err="1"/>
              <a:t>stala</a:t>
            </a:r>
            <a:r>
              <a:rPr lang="en-US" sz="1600" dirty="0"/>
              <a:t> se </a:t>
            </a:r>
            <a:r>
              <a:rPr lang="en-US" sz="1600" dirty="0" err="1"/>
              <a:t>živým</a:t>
            </a:r>
            <a:r>
              <a:rPr lang="en-US" sz="1600" dirty="0"/>
              <a:t> </a:t>
            </a:r>
            <a:r>
              <a:rPr lang="en-US" sz="1600" dirty="0" err="1"/>
              <a:t>zážitkem</a:t>
            </a:r>
            <a:r>
              <a:rPr lang="en-US" sz="1600" dirty="0"/>
              <a:t> </a:t>
            </a:r>
            <a:r>
              <a:rPr lang="en-US" sz="1600" dirty="0" err="1"/>
              <a:t>konzumace</a:t>
            </a:r>
            <a:r>
              <a:rPr lang="en-US" sz="1600" dirty="0"/>
              <a:t>".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err="1"/>
              <a:t>Úspěšné</a:t>
            </a:r>
            <a:r>
              <a:rPr lang="en-US" sz="1600" dirty="0"/>
              <a:t> </a:t>
            </a:r>
            <a:r>
              <a:rPr lang="en-US" sz="1600" dirty="0" err="1"/>
              <a:t>destinace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začaly</a:t>
            </a:r>
            <a:r>
              <a:rPr lang="en-US" sz="1600" dirty="0"/>
              <a:t> </a:t>
            </a:r>
            <a:r>
              <a:rPr lang="en-US" sz="1600" dirty="0" err="1"/>
              <a:t>uvědomovat</a:t>
            </a:r>
            <a:r>
              <a:rPr lang="en-US" sz="1600" dirty="0"/>
              <a:t>, </a:t>
            </a:r>
            <a:r>
              <a:rPr lang="en-US" sz="1600" dirty="0" err="1"/>
              <a:t>že</a:t>
            </a:r>
            <a:r>
              <a:rPr lang="en-US" sz="1600" dirty="0"/>
              <a:t> </a:t>
            </a:r>
            <a:r>
              <a:rPr lang="cs-CZ" sz="1600" dirty="0"/>
              <a:t>mají </a:t>
            </a:r>
            <a:r>
              <a:rPr lang="en-US" sz="1600" dirty="0" err="1"/>
              <a:t>velký</a:t>
            </a:r>
            <a:r>
              <a:rPr lang="en-US" sz="1600" dirty="0"/>
              <a:t> </a:t>
            </a:r>
            <a:r>
              <a:rPr lang="en-US" sz="1600" dirty="0" err="1"/>
              <a:t>potenciál</a:t>
            </a:r>
            <a:r>
              <a:rPr lang="en-US" sz="1600" dirty="0"/>
              <a:t> </a:t>
            </a:r>
            <a:r>
              <a:rPr lang="en-US" sz="1600" dirty="0" err="1"/>
              <a:t>nabízet</a:t>
            </a:r>
            <a:r>
              <a:rPr lang="en-US" sz="1600" dirty="0"/>
              <a:t> </a:t>
            </a:r>
            <a:r>
              <a:rPr lang="en-US" sz="1600" dirty="0" err="1"/>
              <a:t>udržitelný</a:t>
            </a:r>
            <a:r>
              <a:rPr lang="en-US" sz="1600" dirty="0"/>
              <a:t> </a:t>
            </a:r>
            <a:r>
              <a:rPr lang="en-US" sz="1600" dirty="0" err="1"/>
              <a:t>produkt</a:t>
            </a:r>
            <a:r>
              <a:rPr lang="en-US" sz="1600" dirty="0"/>
              <a:t> a </a:t>
            </a:r>
            <a:r>
              <a:rPr lang="en-US" sz="1600" dirty="0" err="1"/>
              <a:t>využívají</a:t>
            </a:r>
            <a:r>
              <a:rPr lang="en-US" sz="1600" dirty="0"/>
              <a:t> </a:t>
            </a:r>
            <a:r>
              <a:rPr lang="en-US" sz="1600" dirty="0" err="1"/>
              <a:t>jídlo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prostředek</a:t>
            </a:r>
            <a:r>
              <a:rPr lang="en-US" sz="1600" dirty="0"/>
              <a:t> k </a:t>
            </a:r>
            <a:r>
              <a:rPr lang="en-US" sz="1600" dirty="0" err="1"/>
              <a:t>vytváření</a:t>
            </a:r>
            <a:r>
              <a:rPr lang="en-US" sz="1600" dirty="0"/>
              <a:t> </a:t>
            </a:r>
            <a:r>
              <a:rPr lang="en-US" sz="1600" dirty="0" err="1"/>
              <a:t>kulturního</a:t>
            </a:r>
            <a:r>
              <a:rPr lang="en-US" sz="1600" dirty="0"/>
              <a:t> </a:t>
            </a:r>
            <a:r>
              <a:rPr lang="en-US" sz="1600" dirty="0" err="1"/>
              <a:t>kapitálu</a:t>
            </a:r>
            <a:r>
              <a:rPr lang="cs-CZ" sz="1600" dirty="0"/>
              <a:t>.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err="1"/>
              <a:t>Rustikální</a:t>
            </a:r>
            <a:r>
              <a:rPr lang="en-US" sz="1600" dirty="0"/>
              <a:t> </a:t>
            </a:r>
            <a:r>
              <a:rPr lang="en-US" sz="1600" dirty="0" err="1"/>
              <a:t>charakter</a:t>
            </a:r>
            <a:r>
              <a:rPr lang="en-US" sz="1600" dirty="0"/>
              <a:t> </a:t>
            </a:r>
            <a:r>
              <a:rPr lang="en-US" sz="1600" dirty="0" err="1"/>
              <a:t>místních</a:t>
            </a:r>
            <a:r>
              <a:rPr lang="en-US" sz="1600" dirty="0"/>
              <a:t> </a:t>
            </a:r>
            <a:r>
              <a:rPr lang="en-US" sz="1600" dirty="0" err="1"/>
              <a:t>produktů</a:t>
            </a:r>
            <a:r>
              <a:rPr lang="en-US" sz="1600" dirty="0"/>
              <a:t> je pro </a:t>
            </a:r>
            <a:r>
              <a:rPr lang="en-US" sz="1600" dirty="0" err="1"/>
              <a:t>zákazníky</a:t>
            </a:r>
            <a:r>
              <a:rPr lang="en-US" sz="1600" dirty="0"/>
              <a:t> </a:t>
            </a:r>
            <a:r>
              <a:rPr lang="en-US" sz="1600" dirty="0" err="1"/>
              <a:t>velmi</a:t>
            </a:r>
            <a:r>
              <a:rPr lang="en-US" sz="1600" dirty="0"/>
              <a:t> </a:t>
            </a:r>
            <a:r>
              <a:rPr lang="en-US" sz="1600" dirty="0" err="1"/>
              <a:t>atraktivní</a:t>
            </a:r>
            <a:r>
              <a:rPr lang="en-US" sz="16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err="1"/>
              <a:t>Vytvoření</a:t>
            </a:r>
            <a:r>
              <a:rPr lang="en-US" sz="1600" dirty="0"/>
              <a:t> </a:t>
            </a:r>
            <a:r>
              <a:rPr lang="en-US" sz="1600" dirty="0" err="1"/>
              <a:t>sítě</a:t>
            </a:r>
            <a:r>
              <a:rPr lang="en-US" sz="1600" dirty="0"/>
              <a:t> </a:t>
            </a:r>
            <a:r>
              <a:rPr lang="en-US" sz="1600" dirty="0" err="1"/>
              <a:t>dodavatelů</a:t>
            </a:r>
            <a:r>
              <a:rPr lang="en-US" sz="1600" dirty="0"/>
              <a:t> </a:t>
            </a:r>
            <a:r>
              <a:rPr lang="en-US" sz="1600" dirty="0" err="1"/>
              <a:t>potravin</a:t>
            </a:r>
            <a:r>
              <a:rPr lang="en-US" sz="1600" dirty="0"/>
              <a:t> a </a:t>
            </a:r>
            <a:r>
              <a:rPr lang="en-US" sz="1600" dirty="0" err="1"/>
              <a:t>nápojů</a:t>
            </a:r>
            <a:r>
              <a:rPr lang="en-US" sz="1600" dirty="0"/>
              <a:t>, </a:t>
            </a:r>
            <a:r>
              <a:rPr lang="en-US" sz="1600" dirty="0" err="1"/>
              <a:t>nabídka</a:t>
            </a:r>
            <a:r>
              <a:rPr lang="en-US" sz="1600" dirty="0"/>
              <a:t> </a:t>
            </a:r>
            <a:r>
              <a:rPr lang="en-US" sz="1600" dirty="0" err="1"/>
              <a:t>stravování</a:t>
            </a:r>
            <a:r>
              <a:rPr lang="en-US" sz="1600" dirty="0"/>
              <a:t> a </a:t>
            </a:r>
            <a:r>
              <a:rPr lang="en-US" sz="1600" dirty="0" err="1"/>
              <a:t>nakupování</a:t>
            </a:r>
            <a:r>
              <a:rPr lang="en-US" sz="1600" dirty="0"/>
              <a:t> v </a:t>
            </a:r>
            <a:r>
              <a:rPr lang="en-US" sz="1600" dirty="0" err="1"/>
              <a:t>autentických</a:t>
            </a:r>
            <a:r>
              <a:rPr lang="en-US" sz="1600" dirty="0"/>
              <a:t> </a:t>
            </a:r>
            <a:r>
              <a:rPr lang="en-US" sz="1600" dirty="0" err="1"/>
              <a:t>místních</a:t>
            </a:r>
            <a:r>
              <a:rPr lang="en-US" sz="1600" dirty="0"/>
              <a:t> </a:t>
            </a:r>
            <a:r>
              <a:rPr lang="en-US" sz="1600" dirty="0" err="1"/>
              <a:t>provozovnách</a:t>
            </a:r>
            <a:r>
              <a:rPr lang="cs-CZ" sz="1600" dirty="0"/>
              <a:t>, </a:t>
            </a:r>
            <a:r>
              <a:rPr lang="en-US" sz="1600" dirty="0" err="1"/>
              <a:t>kvalitní</a:t>
            </a:r>
            <a:r>
              <a:rPr lang="en-US" sz="1600" dirty="0"/>
              <a:t> a </a:t>
            </a:r>
            <a:r>
              <a:rPr lang="en-US" sz="1600" dirty="0" err="1"/>
              <a:t>jedinečn</a:t>
            </a:r>
            <a:r>
              <a:rPr lang="cs-CZ" sz="1600" dirty="0"/>
              <a:t>é</a:t>
            </a:r>
            <a:r>
              <a:rPr lang="en-US" sz="1600" dirty="0"/>
              <a:t> </a:t>
            </a:r>
            <a:r>
              <a:rPr lang="en-US" sz="1600" dirty="0" err="1"/>
              <a:t>produkt</a:t>
            </a:r>
            <a:r>
              <a:rPr lang="cs-CZ" sz="1600" dirty="0"/>
              <a:t>y,</a:t>
            </a:r>
            <a:r>
              <a:rPr lang="en-US" sz="1600" dirty="0"/>
              <a:t> </a:t>
            </a:r>
            <a:r>
              <a:rPr lang="en-US" sz="1600" dirty="0" err="1"/>
              <a:t>které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za </a:t>
            </a:r>
            <a:r>
              <a:rPr lang="cs-CZ" sz="1600" dirty="0"/>
              <a:t>fair </a:t>
            </a:r>
            <a:r>
              <a:rPr lang="en-US" sz="1600" dirty="0" err="1"/>
              <a:t>ceny</a:t>
            </a:r>
            <a:r>
              <a:rPr lang="en-US" sz="1600" dirty="0"/>
              <a:t>,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předpokladem</a:t>
            </a:r>
            <a:r>
              <a:rPr lang="en-US" sz="1600" dirty="0"/>
              <a:t> </a:t>
            </a:r>
            <a:r>
              <a:rPr lang="en-US" sz="1600" dirty="0" err="1"/>
              <a:t>spokojených</a:t>
            </a:r>
            <a:r>
              <a:rPr lang="en-US" sz="1600" dirty="0"/>
              <a:t> </a:t>
            </a:r>
            <a:r>
              <a:rPr lang="en-US" sz="1600" dirty="0" err="1"/>
              <a:t>návštěvníků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7642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C7B92-7E41-A464-D16D-BFD88BFA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Lokální potraviny jako nástroj marketingu destinace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5C1EF9-95C7-78CC-96E3-63871DBB7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Stravování je pro návštěvníky destinací důležitou činností.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Místní potraviny a nápoje zvyšují atraktivitu destinace.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Návštěvníci, kteří vyhledávají přírodu a kulturu, mají také zájem ochutnat místní potravinářské výrobky a ochutnat autentické pokrmy a nápoje.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Podle výsledků výzkumu (Kiráľová &amp; </a:t>
            </a:r>
            <a:r>
              <a:rPr lang="cs-CZ" dirty="0" err="1"/>
              <a:t>Hamarneh</a:t>
            </a:r>
            <a:r>
              <a:rPr lang="cs-CZ" dirty="0"/>
              <a:t>, 2017) je stále větší pozornost věnována místním potravinám a nápojům, které mohou přidat hodnotu destinaci jako celku a přispět k udržitelnosti a konkurenceschopnosti destinace.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Gastronomie není pouze činností generující příjem, ale také činností zvyšující kulturní úroveň a přispívající k zážitkům z cestovního ruchu.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Gastronomie je základní součást marketingových aktivit destinace.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Gastronomické festivaly a další akce spojené s jídlem a nápoji mohou obohatit stávající produkty cestovního ruchu v destinaci a posílit image potravin a nápojů vyráběných v destinaci.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Potraviny a nápoje by měly být více integrovány do marketingových aktivit destinací. </a:t>
            </a:r>
          </a:p>
        </p:txBody>
      </p:sp>
    </p:spTree>
    <p:extLst>
      <p:ext uri="{BB962C8B-B14F-4D97-AF65-F5344CB8AC3E}">
        <p14:creationId xmlns:p14="http://schemas.microsoft.com/office/powerpoint/2010/main" val="1404351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01AF4-28A9-96A2-D0B6-9F3BB70F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nabídky a poptávky lokálních potravin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CA4161-0AC3-2D0F-2B05-9BA4A8BBB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Kiráľová a </a:t>
            </a:r>
            <a:r>
              <a:rPr lang="cs-CZ" dirty="0" err="1"/>
              <a:t>Hamarneh</a:t>
            </a:r>
            <a:r>
              <a:rPr lang="cs-CZ" dirty="0"/>
              <a:t> (2017) analyzovaly poptávku i nabídku vážící se k lokálním potravinám a nápojům u malých a středních gastronomických podniků (SMGE).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Z výsledků výzkumu vyplynulo, že nabídka lokálních potravin a nápojů má významný vliv na růst tržeb </a:t>
            </a:r>
            <a:r>
              <a:rPr lang="cs-CZ" dirty="0" err="1"/>
              <a:t>SMGEs</a:t>
            </a:r>
            <a:r>
              <a:rPr lang="cs-CZ" dirty="0"/>
              <a:t>, zvyšuje návštěvnost hostů, zlepšuje image a zvyšuje průměrnou útratu hostů.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Nabídka místních potravin a nápojů posiluje podnikání SMGE a je reálným předpokladem rozvoje gastronomického cestovního ruchu v regionech. </a:t>
            </a:r>
          </a:p>
        </p:txBody>
      </p:sp>
    </p:spTree>
    <p:extLst>
      <p:ext uri="{BB962C8B-B14F-4D97-AF65-F5344CB8AC3E}">
        <p14:creationId xmlns:p14="http://schemas.microsoft.com/office/powerpoint/2010/main" val="1481959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80829-ED8D-68E1-959C-6A0E6D48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/>
              <a:t>Gastronomie má v marketingu destinace zásadní roli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A8FBF-FF25-84A4-D1DC-90B4678F1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/>
              <a:t>V posledních letech byl zaznamenán rostoucí význam potravin jako marketingového nástroje destinace a způsobu dosažení jedinečnosti a odlišnosti.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/>
              <a:t>Destinace nabízí kompletní zážitek prostřednictvím místní kultury stravování.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/>
              <a:t>Vývoj je dán rostoucím zájmem o gastronomický cestovní ruch, vyhledáváním autentických místních chutí a zážitků, což ovlivňuje rozhodování při cestování.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/>
              <a:t>Vzájemné působení kultury, cestovního ruchu a potravinářského průmyslu vedlo k začlenění gastronomie do marketingových strategií destinací, díky čemuž se destinace stávají nejen turistickými místy, ale také gastronomickými centry. </a:t>
            </a:r>
          </a:p>
        </p:txBody>
      </p:sp>
    </p:spTree>
    <p:extLst>
      <p:ext uri="{BB962C8B-B14F-4D97-AF65-F5344CB8AC3E}">
        <p14:creationId xmlns:p14="http://schemas.microsoft.com/office/powerpoint/2010/main" val="383037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ADE3F-ED20-EFBA-E8C0-282E2C32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25051-AA48-5093-8CE0-7698B6712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K základním prvkům národní kulturní identity patří rozmanitost používaných, kombinovaných a připravovaných surovin.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Místní potraviny a nápoje patří ke kulturním projevům destinací.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Gastronomie je kombinací znalostí, zkušeností, umění a řemesla, která poskytuje zdravý a příjemný zážitek z jídla, tvoří součást identity země a je nezbytnou součástí kulturního dědictví.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Lokální potraviny a nápoje mohou být kreativním nástrojem udržitelného a konkurenceschopného marketingu destinace. </a:t>
            </a:r>
          </a:p>
        </p:txBody>
      </p:sp>
    </p:spTree>
    <p:extLst>
      <p:ext uri="{BB962C8B-B14F-4D97-AF65-F5344CB8AC3E}">
        <p14:creationId xmlns:p14="http://schemas.microsoft.com/office/powerpoint/2010/main" val="4016366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20E97B-15AC-D446-C9CF-A06326E11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31ACB9-9A56-9B1F-1856-16D387D0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Jedlé rostliny v okrasné krajině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B50317-518A-F12F-07CC-A5F0D6B9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126990" cy="3742762"/>
          </a:xfrm>
        </p:spPr>
        <p:txBody>
          <a:bodyPr>
            <a:normAutofit/>
          </a:bodyPr>
          <a:lstStyle/>
          <a:p>
            <a:r>
              <a:rPr lang="cs-CZ" sz="2000" dirty="0"/>
              <a:t>Vývoj gastronomických zážitků prošel různými stupni, od tematických zážitků až po spoluvytváření a rozvoj komunit kolem jídla, což odráží posun směrem k holistické </a:t>
            </a:r>
            <a:r>
              <a:rPr lang="pl-PL" sz="2000" dirty="0"/>
              <a:t>integraci jedlých rostlin do okrasné krajiny</a:t>
            </a:r>
            <a:r>
              <a:rPr lang="cs-CZ" sz="2000" dirty="0"/>
              <a:t> a </a:t>
            </a:r>
            <a:r>
              <a:rPr lang="cs-CZ" sz="2000" dirty="0" err="1"/>
              <a:t>imerzivním</a:t>
            </a:r>
            <a:r>
              <a:rPr lang="cs-CZ" sz="2000" dirty="0"/>
              <a:t> kulinářským setkáním.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50736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3B278-3B1F-FD03-1FFF-3E75F5C6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9932A5-CAA7-6B53-FE1B-F6738A888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Rozvoj digitálních technologií radikálně mění chování spotřebitelů při vyhledávání informací, rezervacích a nákupech.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Mění se i způsob, jakým společnosti inovují a komunikují, řídí a prodávají gastronomické zážitky.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Sociální média využívá 62,3 % světové populace což z nich dělá klíčový nástroj pro místní podniky, které tak mohou oslovit stovky, dokonce tisíce potenciálních zákazníků s relativně malými finančními investicemi.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Průměrná denní doba používání je 2 hodiny a 23 minut (</a:t>
            </a:r>
            <a:r>
              <a:rPr lang="cs-CZ" dirty="0">
                <a:hlinkClick r:id="rId2"/>
              </a:rPr>
              <a:t>www.smartinsights.com</a:t>
            </a:r>
            <a:r>
              <a:rPr lang="cs-CZ" dirty="0"/>
              <a:t>, duben 2024).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8705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4AB9FA-1034-8F82-8009-8F4163E2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média a lokální potraviny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296ED8-B89C-1D1D-A95B-D717B5F1B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Producenti lokálních potravin nejčastěji používají Facebook, Instagram, Twitter, YouTube, Google a </a:t>
            </a:r>
            <a:r>
              <a:rPr lang="cs-CZ" dirty="0" err="1"/>
              <a:t>Pinterest</a:t>
            </a:r>
            <a:r>
              <a:rPr lang="cs-CZ" dirty="0"/>
              <a:t>, ale stále se objevují nové platformy.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Jídlo je vedle cestování jedním z nejoblíbenějších obsahových pilířů na </a:t>
            </a:r>
            <a:r>
              <a:rPr lang="cs-CZ" dirty="0" err="1"/>
              <a:t>Pinterestu</a:t>
            </a:r>
            <a:r>
              <a:rPr lang="cs-CZ" dirty="0"/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Sociální média jsou skvělým způsobem, jak navázat kontakt se zákazníky, budovat vztahy a propagovat lokální suroviny.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Mnozí zemědělci a rybáři však mají problémy s využitím plného marketingového potenciálu sociálních médií, a to z důvodu dlouhé pracovní doby a potenciálně omezeného internetu, navíc se sociální média pro podniky liší od těch pro osobní použití.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095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7C2CC-9F30-8494-5AC7-3CA25811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Důležitá je vizualizace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459D31-90D6-7EF2-E0F0-2E644C5A9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Lidé si rádi prohlížejí krásné fotografie a poutavá videa.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Obrázky mláďat zvířat, vzdělávací videa a ukázky vaření přitahují velkou pozornost.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Pokud zákazníka informace zaujme, bude se chtít dozvědět více.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Vizualizace umožní rychle pochopit co je obsahem psané komunikace.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Fotografie a videa mohou vyvolat emocionální reakci.  </a:t>
            </a:r>
          </a:p>
        </p:txBody>
      </p:sp>
    </p:spTree>
    <p:extLst>
      <p:ext uri="{BB962C8B-B14F-4D97-AF65-F5344CB8AC3E}">
        <p14:creationId xmlns:p14="http://schemas.microsoft.com/office/powerpoint/2010/main" val="220158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8942C8-5AD8-1A9C-32CC-FE33DCC9A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8"/>
            <a:ext cx="5291663" cy="799420"/>
          </a:xfrm>
        </p:spPr>
        <p:txBody>
          <a:bodyPr anchor="b">
            <a:normAutofit/>
          </a:bodyPr>
          <a:lstStyle/>
          <a:p>
            <a:r>
              <a:rPr lang="cs-CZ" sz="4000" dirty="0"/>
              <a:t>Co se děje na farmě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D07725-46CF-E409-06B8-D492C112D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3" r="32186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A0AB83-52C0-E99E-DBBE-021462677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1453243"/>
            <a:ext cx="5291663" cy="50455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Lidé se stále zajímají o výrobu potravin. 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Producenti by měli být připraveni odpovídat na otázky v komentářích a při svých odpovědích profesionální a pouční.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Sledující nemusí mít o zemědělství přehled nebo mu rozumět, ale pomocí textu mohou získat stručný popis.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Producenti lokálních surovin mohou prostřednictvím sociálních sítí pozvat sledující k návštěvě, aby mohli lépe pochopit co se děje na farmě.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Témata příspěvků mohou zahrnovat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činnosti, jako je krmení hospodářských zvířat nebo průzkum škůdců na zelenině,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milníky, jako je první sklizeň nebo roky provozu,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veřejnou událost na farmě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marketing produktů a služeb prostřednictvím efektivních vizuálních materiálů.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Je také možné se zeptat sledujících, co by rádi viděli.</a:t>
            </a:r>
          </a:p>
          <a:p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83430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C077D5-7A3E-67E1-95A5-3CAF951A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3700"/>
              <a:t>Jídlo je na sociálních sítích velmi žádaným tématem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F7BBDF-98F1-941A-8E17-3C7B73E65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700" dirty="0"/>
              <a:t>Důležité je uveřejňovat výjimečné snímky a nedělat kompromisy v kvalitě obrazového materiálu.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700" dirty="0"/>
              <a:t>Je možné najmout profesionálního fotografa nebo prohledat internet a vyhledat obsah vytvořený uživateli.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700" dirty="0"/>
              <a:t>Jídlo je třeba úhledně naaranžovat a kdykoli je to možné, použít přirozené osvětlení.  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700" dirty="0"/>
              <a:t>V pozadí se doporučuje používat neutrální tóny a vyzkoušet různé a kreativní úhly.    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700" dirty="0"/>
              <a:t>Čas od času je vhodné přidat lidský prvek (např. ruku s vidličkou, video někoho, kdo si ukusuje, apod.)</a:t>
            </a:r>
          </a:p>
        </p:txBody>
      </p:sp>
      <p:pic>
        <p:nvPicPr>
          <p:cNvPr id="5" name="Picture 4" descr="Byliny ve svazcích na dřevěném stole">
            <a:extLst>
              <a:ext uri="{FF2B5EF4-FFF2-40B4-BE49-F238E27FC236}">
                <a16:creationId xmlns:a16="http://schemas.microsoft.com/office/drawing/2014/main" id="{0CA1952E-C56B-71DD-CB72-F2BF52069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2" r="3703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047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8DEE62-5C4A-27F7-6EA2-FE72FC97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22" y="144081"/>
            <a:ext cx="5334197" cy="1708242"/>
          </a:xfrm>
        </p:spPr>
        <p:txBody>
          <a:bodyPr anchor="ctr">
            <a:normAutofit fontScale="90000"/>
          </a:bodyPr>
          <a:lstStyle/>
          <a:p>
            <a:r>
              <a:rPr lang="cs-CZ" sz="4000" dirty="0"/>
              <a:t>Specifika lokální kuchyně lze využít na sociálních sítích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A2E66A-0BBB-DA65-95B1-D13A05ABB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1" y="1996404"/>
            <a:ext cx="5774467" cy="376983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Existuje nekonečné množství pořadů o vaření a kanálů věnovaných jídlu, které odhalují tajemství kuchyně.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Pokud konzumace lokálního jídla vyžaduje speciální know-how, lze toho využít a prostřednictvím videa hosty naučit toto jídlo jíst.   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Jedinečné chutě mohou návštěvníky překvapit a podnítit jejich zvědavost.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Videa mohou obsahovat i stylová videa s recepty na jídla specifická pro kulturu destinace.    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Producenti řemeslných produktů mohou natočit video z přípravy produktu. </a:t>
            </a:r>
          </a:p>
        </p:txBody>
      </p:sp>
      <p:pic>
        <p:nvPicPr>
          <p:cNvPr id="5" name="Picture 4" descr="Potraviny s páry v bambus nádobách">
            <a:extLst>
              <a:ext uri="{FF2B5EF4-FFF2-40B4-BE49-F238E27FC236}">
                <a16:creationId xmlns:a16="http://schemas.microsoft.com/office/drawing/2014/main" id="{8B85D90D-0EF3-7DA2-DF8C-9F79A39A5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5" r="31440" b="393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795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CE7559-6086-4815-B0D5-86D069E6B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sz="4100"/>
              <a:t>Design pro mobilní zařízení</a:t>
            </a:r>
            <a:br>
              <a:rPr lang="cs-CZ" sz="4100"/>
            </a:br>
            <a:endParaRPr lang="cs-CZ" sz="41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705C03-3A5F-B313-B5D0-C67C7A6EE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sz="2000" dirty="0"/>
              <a:t>Mnoho lidí sleduje sociální sítě na mobilních zařízeních, a proto by marketingová komunikace měla být mobile-</a:t>
            </a:r>
            <a:r>
              <a:rPr lang="cs-CZ" sz="2000" dirty="0" err="1"/>
              <a:t>friendly</a:t>
            </a:r>
            <a:r>
              <a:rPr lang="cs-CZ" sz="2000" dirty="0"/>
              <a:t>. 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Obrázky a fotografie by se měly  používat vertikálně, kdykoli je to možné.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Strategie hashtagů pomůže podpořit fotografování jídla a obsah generovaný uživateli (UGC).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466824-049D-9956-576F-6A7B1C037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2" r="384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2342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4EA39-6359-50F8-8693-0B4F08B16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Food </a:t>
            </a:r>
            <a:r>
              <a:rPr lang="cs-CZ" dirty="0" err="1"/>
              <a:t>writing</a:t>
            </a:r>
            <a:r>
              <a:rPr lang="cs-CZ" dirty="0"/>
              <a:t>/</a:t>
            </a:r>
            <a:r>
              <a:rPr lang="cs-CZ" dirty="0" err="1"/>
              <a:t>telling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016F963-976D-ECE5-86D5-E5E077DD0E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75821"/>
            <a:ext cx="5181600" cy="3250945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061A3A-9231-DDC5-62D3-DBE1A5C0E7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Zdá se mi, že naše tři základní potřeby - jídlo, bezpečí a láska - jsou tak smíšené, promíchané a propletené, že si nedokážeme představit jednu bez ostatních. M. F. K. </a:t>
            </a:r>
            <a:r>
              <a:rPr lang="cs-CZ" dirty="0" err="1"/>
              <a:t>Fisher</a:t>
            </a:r>
            <a:r>
              <a:rPr lang="cs-CZ" dirty="0"/>
              <a:t> </a:t>
            </a:r>
          </a:p>
          <a:p>
            <a:r>
              <a:rPr lang="cs-CZ" dirty="0"/>
              <a:t>Psaní o jídle je spojení se s lidmi prostřednictvím slov o jídle způsobem, který je přiměje přemýšlet o jídle, které je v jejich životě každý den, několikrát denně a neustále kolem nich, a které je nutí přemýšlet o tom, kým jsou na všech úrovních. M. W. </a:t>
            </a:r>
            <a:r>
              <a:rPr lang="cs-CZ" dirty="0" err="1"/>
              <a:t>Twitty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322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2FA1D-D572-2C0D-11F9-2F97253B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8DAA6-6DC4-7FC6-459F-7D4FD913B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Porovnejme dvě položky nabídky:  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Vepřová panenka s bramborovou kaší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Vepřová panenka z </a:t>
            </a:r>
            <a:r>
              <a:rPr lang="cs-CZ" dirty="0" err="1"/>
              <a:t>mangalice</a:t>
            </a:r>
            <a:r>
              <a:rPr lang="cs-CZ" dirty="0"/>
              <a:t> s vařenými novými brambory </a:t>
            </a:r>
            <a:r>
              <a:rPr lang="cs-CZ" dirty="0" err="1"/>
              <a:t>Red</a:t>
            </a:r>
            <a:r>
              <a:rPr lang="cs-CZ" dirty="0"/>
              <a:t> Anna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Dodatečné informace dodají jídlu zajímavý a prémiový nádech, díky němuž se hosté doví více o tom, co mají na talíři.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Hosté mají také možnost zeptat se na použité suroviny a na to, odkud pocházejí.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Jídlo tak může vyprávět příběh.</a:t>
            </a:r>
          </a:p>
        </p:txBody>
      </p:sp>
    </p:spTree>
    <p:extLst>
      <p:ext uri="{BB962C8B-B14F-4D97-AF65-F5344CB8AC3E}">
        <p14:creationId xmlns:p14="http://schemas.microsoft.com/office/powerpoint/2010/main" val="418984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2BD1F-A2B7-9E9D-4C6B-5BB4DF33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cs-CZ" sz="3400"/>
              <a:t>UNWTO posiluje vazby mezi zemědělstvím, gastronomií a cestovním ruchem</a:t>
            </a:r>
          </a:p>
        </p:txBody>
      </p:sp>
      <p:pic>
        <p:nvPicPr>
          <p:cNvPr id="4" name="Obrázek 3" descr="Obsah obrázku oblečení, Pódium, Lidská tvář, muž&#10;&#10;Popis byl vytvořen automaticky">
            <a:extLst>
              <a:ext uri="{FF2B5EF4-FFF2-40B4-BE49-F238E27FC236}">
                <a16:creationId xmlns:a16="http://schemas.microsoft.com/office/drawing/2014/main" id="{8977A668-1AD8-5E49-97CD-DBDB1EEC8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19" b="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BF8D62-4763-11DE-75D2-B31A5187D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Generální tajemník UNWTO </a:t>
            </a:r>
            <a:r>
              <a:rPr lang="cs-CZ" sz="1800" dirty="0" err="1"/>
              <a:t>Zurab</a:t>
            </a:r>
            <a:r>
              <a:rPr lang="cs-CZ" sz="1800" dirty="0"/>
              <a:t> </a:t>
            </a:r>
            <a:r>
              <a:rPr lang="cs-CZ" sz="1800" dirty="0" err="1"/>
              <a:t>Pololikashvili</a:t>
            </a:r>
            <a:r>
              <a:rPr lang="cs-CZ" sz="1800" dirty="0"/>
              <a:t> při zahájení Světového fóra o gastronomickém cestovním ruchu řekl: "Gastronomický cestovní ruch může hrát vedoucí úlohu při prosazování odpovědných zemědělských postupů, ochraně biologické rozmanitosti a snižování ekologické stopy.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Může také vytvářet nové příležitosti pro rozvoj komunit a ochranu jejich dědictví a tradic a stát se motorem růstu a diverzifikace destinací, které podporují náš plán pro dosažení cílů udržitelného rozvoje“ (San Sebastian, říjen 2023).</a:t>
            </a:r>
          </a:p>
        </p:txBody>
      </p:sp>
    </p:spTree>
    <p:extLst>
      <p:ext uri="{BB962C8B-B14F-4D97-AF65-F5344CB8AC3E}">
        <p14:creationId xmlns:p14="http://schemas.microsoft.com/office/powerpoint/2010/main" val="24015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204C5D-8ED0-035F-0290-060E0617B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" r="545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B5336B-99E8-A55C-6CA0-2AFAA8AA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dirty="0"/>
              <a:t>Síla fotografie jídla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A6A57-E73E-2E65-3735-F24579C7C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0"/>
            <a:ext cx="4039501" cy="422624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sz="1600" dirty="0"/>
              <a:t>Rozmach virtuálních kulinářských zážitků upozornil na proměňující sílu fotografie jídla. 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Když lidé hodují skrze objektivy, připomínají si univerzální jazyk jídla - jazyk, který spojuje, utěšuje a oslavuje. 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Fotografové jídla jsou nejen umělci, ale i vyslanci kulinářského objevování, kteří jedním kliknutím zvou každého ke stolu.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Ve světě fotografování jídla nejde jen o zachycení pokrmu, ale také o vyprávění jeho příběhu. </a:t>
            </a:r>
          </a:p>
          <a:p>
            <a:pPr>
              <a:spcBef>
                <a:spcPts val="0"/>
              </a:spcBef>
            </a:pPr>
            <a:r>
              <a:rPr lang="cs-CZ" sz="1600" dirty="0"/>
              <a:t>Každý kulinářský výtvor má svůj příběh, od kulturního dědictví až po cestu z farmy na stůl.</a:t>
            </a:r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05476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E7203-B218-1B3F-B4CC-AAB6B7FE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dirty="0"/>
              <a:t>Story </a:t>
            </a:r>
            <a:r>
              <a:rPr lang="cs-CZ" dirty="0" err="1"/>
              <a:t>telling</a:t>
            </a:r>
            <a:r>
              <a:rPr lang="cs-CZ" dirty="0"/>
              <a:t> prostřednictvím fotografie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11791-66BF-0CDC-49ED-A10DE31B6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318994"/>
            <a:ext cx="6002110" cy="38151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Vyprávění příběhů prostřednictvím fotografií jídla je umění, které povyšuje pokrm z pouhého jídla na umělecké dílo.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Jde o vytvoření spojení mezi divákem a fotografovaným objektem, vyvolání emocí a vtažení diváka do příběhu, který se za pokrmem skrývá.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Fotografie jídla je forma vizuálního vyprávění, která může vyvolat emoce, vzpomínky a dokonce i pocit místa.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Dobře komponovaná fotografie jídla může vyprávět o historii pokrmu, atmosféře stolování nebo jednoduchosti domácího jídla.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Fotografie jídla není pouze snímkem, ale uchovává příběhy, tradice a vzpomínky.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5DB050-4BB5-933A-DD08-C34F4DF04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9" r="1" b="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879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5031E-BD99-0D4E-AE06-9F415CE4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dirty="0"/>
              <a:t>Virtuální kulinářské zážitky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081BAB-6127-E95F-E97F-1F3286B04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14" b="2526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B8DFE4-A4F0-6CFD-E174-F748AE41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 posledních letech došlo v kulinářském světě k transformaci a do popředí se dostávají virtuální zážitky.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S tím, jak byly zpochybněny hranice fyzického světa, otevřela digitální sféra nové možnosti kulinářského zkoumání.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Fotografie jídla, disciplína na pomezí umění a gastronomie, hraje v této digitální gastronomické revoluci klíčovou roli. </a:t>
            </a:r>
          </a:p>
        </p:txBody>
      </p:sp>
    </p:spTree>
    <p:extLst>
      <p:ext uri="{BB962C8B-B14F-4D97-AF65-F5344CB8AC3E}">
        <p14:creationId xmlns:p14="http://schemas.microsoft.com/office/powerpoint/2010/main" val="4161632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A9C7DEF-D3CB-62E3-8B68-CD973889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chemeClr val="tx2"/>
                </a:solidFill>
              </a:rPr>
              <a:t>Digitální kulinářská vlna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2F49FE-B1E1-0781-4B71-35F0A6664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>
                <a:solidFill>
                  <a:schemeClr val="tx2"/>
                </a:solidFill>
              </a:rPr>
              <a:t>Nástup online kurzů vaření, virtuálních prohlídek restaurací a digitálních food festivalů změnil kulinářskou interakci lidí.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>
                <a:solidFill>
                  <a:schemeClr val="tx2"/>
                </a:solidFill>
              </a:rPr>
              <a:t>Tyto platformy nabízejí poznávání a vzdělávání a rozšiřují kulinářské obzory lidí z pohodlí domova.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>
                <a:solidFill>
                  <a:schemeClr val="tx2"/>
                </a:solidFill>
              </a:rPr>
              <a:t>Úspěch těchto zážitků do značné míry závisí na síle vizuálního vyprávění příběhů - což je oblast, ve které fotografie jídla vyniká.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64E29B-85F2-10D8-BEBC-08BC7E17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07" y="0"/>
            <a:ext cx="10884351" cy="404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73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1DA9C4-B0AC-BE1F-E93D-27F7543C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1474651"/>
          </a:xfrm>
        </p:spPr>
        <p:txBody>
          <a:bodyPr anchor="b">
            <a:normAutofit/>
          </a:bodyPr>
          <a:lstStyle/>
          <a:p>
            <a:r>
              <a:rPr lang="cs-CZ" dirty="0"/>
              <a:t>Fotografie vypráví příběh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1F681F3F-312B-1CDF-A720-8226A2D35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7" r="2505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FED1B8-726B-F5F3-5324-8F105CA12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409193"/>
            <a:ext cx="4195673" cy="349549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Fotografie jídla slouží jako hlavní smyslový prvek virtuálních kulinářských zážitků.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Jde o to vytvořit pastvu pro oči, která dokáže téměř oklamat mysl, aby ochutnala, přivoněla a pocítila.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Každý snímek vypráví příběh, od čerstvosti ingrediencí až po teplo právě uvařeného pokrmu, a zve diváky do okamžiku kulinářského potěšení.</a:t>
            </a: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584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D9E204-E350-30D5-DB52-744C5214B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3" r="2530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90B516-E33F-691A-26D8-C5BC28C1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Autofit/>
          </a:bodyPr>
          <a:lstStyle/>
          <a:p>
            <a:r>
              <a:rPr lang="cs-CZ" dirty="0"/>
              <a:t>Fotografie překonává vzdálenosti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325268-ABE7-D210-B23E-8C14B062F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Ve světě, kde cestování a stravování naráží na omezení, fotografie jídla překlenula propast mezi kulturami a kuchyněmi.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Prostřednictvím fotografií je možné přiblížit lidem světové kuchyně a podpořit tak pocit spojení a porozumění mezi kulturami.</a:t>
            </a:r>
          </a:p>
        </p:txBody>
      </p:sp>
    </p:spTree>
    <p:extLst>
      <p:ext uri="{BB962C8B-B14F-4D97-AF65-F5344CB8AC3E}">
        <p14:creationId xmlns:p14="http://schemas.microsoft.com/office/powerpoint/2010/main" val="3220886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4CA97A-0BAD-725B-C108-4133CDE9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/>
              <a:t>Sociální média a fotografie jídla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8A3CA5-E609-DEB8-50E8-7D0619E2D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Platformy jako Instagram a </a:t>
            </a:r>
            <a:r>
              <a:rPr lang="cs-CZ" sz="2000" dirty="0" err="1"/>
              <a:t>Pinterest</a:t>
            </a:r>
            <a:r>
              <a:rPr lang="cs-CZ" sz="2000" dirty="0"/>
              <a:t> se staly digitálními kuchařkami a cestovními průvodci plnými kulinářské inspirace.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Fotografie jídla zde nejen prezentují jídlo, ale také přesvědčují  diváky, aby se pustili do kulinářských dobrodružství nebo podpořili místní restaurace prostřednictvím donáškových a rozvážkových služeb.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Vizuální obsah působí jako katalyzátor, který z diváků dělá účastníky globální potravinářské komunity.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F5AB8E-FCF3-6CAD-6E4E-7B7D9BAC8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8" b="1186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364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25406F-04B3-C96A-7994-C362A51DB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" r="1187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005C26-7510-D8E2-19A4-460438AA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Autofit/>
          </a:bodyPr>
          <a:lstStyle/>
          <a:p>
            <a:r>
              <a:rPr lang="cs-CZ" dirty="0"/>
              <a:t>Zlepšení kulinářské vzdělanosti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D7D40F-83F1-2B0C-EB14-C46EE4C7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900" dirty="0"/>
              <a:t>Pro online kurzy vaření a výukové lekce je zásadní přehlednost a přitažlivost fotografie jídla.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900" dirty="0"/>
              <a:t>Poskytuje vizuálního průvodce technikami a výsledky, čímž zvyšuje zážitek z učení.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900" dirty="0"/>
              <a:t>Dobrá fotografie jídla podněcuje diváky k vyzkoušení nových receptů, čímž podporuje pocit úspěchu a radosti z kulinářského vzdělávání.</a:t>
            </a:r>
          </a:p>
        </p:txBody>
      </p:sp>
    </p:spTree>
    <p:extLst>
      <p:ext uri="{BB962C8B-B14F-4D97-AF65-F5344CB8AC3E}">
        <p14:creationId xmlns:p14="http://schemas.microsoft.com/office/powerpoint/2010/main" val="2374050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22C36E-7E46-AE08-23D2-32EDB9E7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Jídlo je základní prvek cestovního zážitku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3B187-9973-D748-636F-DCD253CD0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Jídlo je součást marketingového mixu destinace, protože pomáhá zprostředkovat plnohodnotný zážitek z destinace; umožňuje turistům „ochutnat“ destinaci prostřednictvím místní kultury stravování.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 Co jíme, jak to jíme a proč to jíme je schéma, které přispívá ke spokojenosti cestovatelů při návštěvě nových destinací.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 posledních letech se gastronomie stala jedním z hlavních zdrojů atraktivity destinací cestovního ruchu.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Restaurace poskytují zážitky z dobrého jídla, někdy i na méně obvyklých místech, jako součást místní kultury a turistické atraktivity, čímž vytvářejí pozici destinace na trhu cestovního ruchu. </a:t>
            </a:r>
          </a:p>
        </p:txBody>
      </p:sp>
    </p:spTree>
    <p:extLst>
      <p:ext uri="{BB962C8B-B14F-4D97-AF65-F5344CB8AC3E}">
        <p14:creationId xmlns:p14="http://schemas.microsoft.com/office/powerpoint/2010/main" val="365256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9E6671AF-110C-4E4D-BEB4-1323A3136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39D355-D67E-DB44-2902-7B7897FC7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310895"/>
            <a:ext cx="4889190" cy="2121408"/>
          </a:xfrm>
        </p:spPr>
        <p:txBody>
          <a:bodyPr anchor="ctr">
            <a:normAutofit/>
          </a:bodyPr>
          <a:lstStyle/>
          <a:p>
            <a:r>
              <a:rPr lang="cs-CZ" sz="4000" dirty="0"/>
              <a:t>Případová studie: Island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51917-80AC-BC11-FF3D-371CDAEA1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897" y="310896"/>
            <a:ext cx="6387737" cy="351652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Island chce zvýšit povědomí o Islandu jako o zdroji čistých a zdravých potravin a přírodních produktů, které jsou pěstovány a sklízeny udržitelným způsobem.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Vytváří platformy pro společný marketing a značku speciálních potravin, mořských plodů z farem, nápojů, potravinových doplňků a dalších jedinečných přírodních produktů.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Vyprávěním příběhů jak o výrobcích založených na surovinách pocházejících přímo z nedotčené přírody, tak o inovativních výrobcích založených na biotechnologiích a obnovitelných zdrojích energie zvyšuje zájem a poptávku.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89454E4-0894-87BC-8743-A05A58112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3703048"/>
            <a:ext cx="121253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6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0D43E-C26B-9E86-9004-934F0A6B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Gastronomie a marketing destinace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16B42-9573-DDB5-0A77-0CFD2A663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Vztah mezi gastronomií a cestovním ruchem představuje významnou příležitost pro vývoj a diverzifikaci produktů i marketing destinace.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Místní potraviny mají velký potenciál pro zvýšení udržitelnosti cestovního ruchu, přispívají k autenticitě destinace a posilují místní ekonomický rozvoj.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Gastronomie se stala nepostradatelnou součástí poznávání kultury a životního stylu destinací a ztělesňuje všechny tradiční hodnoty spojené s novými trendy v cestovním ruchu: úctu ke kultuře a tradici, zdravý způsob života, autenticitu, dosažitelnost a zážitky.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Gastronomické zážitky se stále více stávají hlavní motivací účasti na cestovním ruchu po celém světě, protože umožňují cestovatelům lépe poznat místní kulturu a tradice míst.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3589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443B89-81CF-30FD-1EF9-B02A01BD4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98" b="1017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147410-8846-6684-13FC-08CCF48E4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Mořské plody z Islandu</a:t>
            </a:r>
            <a:r>
              <a:rPr lang="cs-CZ" sz="400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5562D8-6933-3BA1-5D39-1F3853671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959415"/>
            <a:ext cx="5529946" cy="44087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Seafood from Iceland je </a:t>
            </a:r>
            <a:r>
              <a:rPr lang="en-US" sz="1800" dirty="0" err="1"/>
              <a:t>platformou</a:t>
            </a:r>
            <a:r>
              <a:rPr lang="en-US" sz="1800" dirty="0"/>
              <a:t> pro </a:t>
            </a:r>
            <a:r>
              <a:rPr lang="en-US" sz="1800" dirty="0" err="1"/>
              <a:t>islandské</a:t>
            </a:r>
            <a:r>
              <a:rPr lang="en-US" sz="1800" dirty="0"/>
              <a:t> </a:t>
            </a:r>
            <a:r>
              <a:rPr lang="en-US" sz="1800" dirty="0" err="1"/>
              <a:t>společnosti</a:t>
            </a:r>
            <a:r>
              <a:rPr lang="en-US" sz="1800" dirty="0"/>
              <a:t> v </a:t>
            </a:r>
            <a:r>
              <a:rPr lang="en-US" sz="1800" dirty="0" err="1"/>
              <a:t>odvětví</a:t>
            </a:r>
            <a:r>
              <a:rPr lang="en-US" sz="1800" dirty="0"/>
              <a:t> </a:t>
            </a:r>
            <a:r>
              <a:rPr lang="en-US" sz="1800" dirty="0" err="1"/>
              <a:t>rybolovu</a:t>
            </a:r>
            <a:r>
              <a:rPr lang="en-US" sz="1800" dirty="0"/>
              <a:t>, </a:t>
            </a:r>
            <a:r>
              <a:rPr lang="en-US" sz="1800" dirty="0" err="1"/>
              <a:t>které</a:t>
            </a:r>
            <a:r>
              <a:rPr lang="en-US" sz="1800" dirty="0"/>
              <a:t> </a:t>
            </a:r>
            <a:r>
              <a:rPr lang="en-US" sz="1800" dirty="0" err="1"/>
              <a:t>spolupracují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marketingu</a:t>
            </a:r>
            <a:r>
              <a:rPr lang="en-US" sz="1800" dirty="0"/>
              <a:t> pod </a:t>
            </a:r>
            <a:r>
              <a:rPr lang="en-US" sz="1800" dirty="0" err="1"/>
              <a:t>jednou</a:t>
            </a:r>
            <a:r>
              <a:rPr lang="en-US" sz="1800" dirty="0"/>
              <a:t> </a:t>
            </a:r>
            <a:r>
              <a:rPr lang="en-US" sz="1800" dirty="0" err="1"/>
              <a:t>značkou</a:t>
            </a:r>
            <a:r>
              <a:rPr lang="en-US" sz="1800" dirty="0"/>
              <a:t> </a:t>
            </a:r>
            <a:r>
              <a:rPr lang="en-US" sz="1800" dirty="0" err="1"/>
              <a:t>původu</a:t>
            </a:r>
            <a:r>
              <a:rPr lang="en-US" sz="1800" dirty="0"/>
              <a:t>, aby </a:t>
            </a:r>
            <a:r>
              <a:rPr lang="en-US" sz="1800" dirty="0" err="1"/>
              <a:t>maximalizovaly</a:t>
            </a:r>
            <a:r>
              <a:rPr lang="en-US" sz="1800" dirty="0"/>
              <a:t> </a:t>
            </a:r>
            <a:r>
              <a:rPr lang="en-US" sz="1800" dirty="0" err="1"/>
              <a:t>hodnotu</a:t>
            </a:r>
            <a:r>
              <a:rPr lang="en-US" sz="1800" dirty="0"/>
              <a:t> </a:t>
            </a:r>
            <a:r>
              <a:rPr lang="en-US" sz="1800" dirty="0" err="1"/>
              <a:t>produktů</a:t>
            </a:r>
            <a:r>
              <a:rPr lang="en-US" sz="1800" dirty="0"/>
              <a:t>. </a:t>
            </a: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Hlavním</a:t>
            </a:r>
            <a:r>
              <a:rPr lang="en-US" sz="1800" dirty="0"/>
              <a:t> </a:t>
            </a:r>
            <a:r>
              <a:rPr lang="en-US" sz="1800" dirty="0" err="1"/>
              <a:t>cílem</a:t>
            </a:r>
            <a:r>
              <a:rPr lang="en-US" sz="1800" dirty="0"/>
              <a:t> </a:t>
            </a:r>
            <a:r>
              <a:rPr lang="en-US" sz="1800" dirty="0" err="1"/>
              <a:t>projektu</a:t>
            </a:r>
            <a:r>
              <a:rPr lang="en-US" sz="1800" dirty="0"/>
              <a:t> je </a:t>
            </a:r>
            <a:r>
              <a:rPr lang="en-US" sz="1800" dirty="0" err="1"/>
              <a:t>zvýšit</a:t>
            </a:r>
            <a:r>
              <a:rPr lang="en-US" sz="1800" dirty="0"/>
              <a:t> </a:t>
            </a:r>
            <a:r>
              <a:rPr lang="en-US" sz="1800" dirty="0" err="1"/>
              <a:t>hodnotu</a:t>
            </a:r>
            <a:r>
              <a:rPr lang="en-US" sz="1800" dirty="0"/>
              <a:t> </a:t>
            </a:r>
            <a:r>
              <a:rPr lang="en-US" sz="1800" dirty="0" err="1"/>
              <a:t>vývozu</a:t>
            </a:r>
            <a:r>
              <a:rPr lang="en-US" sz="1800" dirty="0"/>
              <a:t> </a:t>
            </a:r>
            <a:r>
              <a:rPr lang="en-US" sz="1800" dirty="0" err="1"/>
              <a:t>zvýšením</a:t>
            </a:r>
            <a:r>
              <a:rPr lang="en-US" sz="1800" dirty="0"/>
              <a:t> </a:t>
            </a:r>
            <a:r>
              <a:rPr lang="en-US" sz="1800" dirty="0" err="1"/>
              <a:t>povědomí</a:t>
            </a:r>
            <a:r>
              <a:rPr lang="en-US" sz="1800" dirty="0"/>
              <a:t> a </a:t>
            </a:r>
            <a:r>
              <a:rPr lang="en-US" sz="1800" dirty="0" err="1"/>
              <a:t>zlepšením</a:t>
            </a:r>
            <a:r>
              <a:rPr lang="en-US" sz="1800" dirty="0"/>
              <a:t> </a:t>
            </a:r>
            <a:r>
              <a:rPr lang="en-US" sz="1800" dirty="0" err="1"/>
              <a:t>postoje</a:t>
            </a:r>
            <a:r>
              <a:rPr lang="en-US" sz="1800" dirty="0"/>
              <a:t> </a:t>
            </a:r>
            <a:r>
              <a:rPr lang="en-US" sz="1800" dirty="0" err="1"/>
              <a:t>veřejnosti</a:t>
            </a:r>
            <a:r>
              <a:rPr lang="en-US" sz="1800" dirty="0"/>
              <a:t> k </a:t>
            </a:r>
            <a:r>
              <a:rPr lang="en-US" sz="1800" dirty="0" err="1"/>
              <a:t>mořským</a:t>
            </a:r>
            <a:r>
              <a:rPr lang="en-US" sz="1800" dirty="0"/>
              <a:t> </a:t>
            </a:r>
            <a:r>
              <a:rPr lang="en-US" sz="1800" dirty="0" err="1"/>
              <a:t>plodům</a:t>
            </a:r>
            <a:r>
              <a:rPr lang="en-US" sz="1800" dirty="0"/>
              <a:t> z </a:t>
            </a:r>
            <a:r>
              <a:rPr lang="en-US" sz="1800" dirty="0" err="1"/>
              <a:t>Islandu</a:t>
            </a:r>
            <a:r>
              <a:rPr lang="en-US" sz="1800" dirty="0"/>
              <a:t>.</a:t>
            </a: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„</a:t>
            </a:r>
            <a:r>
              <a:rPr lang="en-US" sz="1800" dirty="0" err="1"/>
              <a:t>Získáváme</a:t>
            </a:r>
            <a:r>
              <a:rPr lang="en-US" sz="1800" dirty="0"/>
              <a:t> je </a:t>
            </a:r>
            <a:r>
              <a:rPr lang="en-US" sz="1800" dirty="0" err="1"/>
              <a:t>udržitelným</a:t>
            </a:r>
            <a:r>
              <a:rPr lang="en-US" sz="1800" dirty="0"/>
              <a:t> </a:t>
            </a:r>
            <a:r>
              <a:rPr lang="en-US" sz="1800" dirty="0" err="1"/>
              <a:t>způsobem</a:t>
            </a:r>
            <a:r>
              <a:rPr lang="en-US" sz="1800" dirty="0"/>
              <a:t> z </a:t>
            </a:r>
            <a:r>
              <a:rPr lang="en-US" sz="1800" dirty="0" err="1"/>
              <a:t>našich</a:t>
            </a:r>
            <a:r>
              <a:rPr lang="en-US" sz="1800" dirty="0"/>
              <a:t> </a:t>
            </a:r>
            <a:r>
              <a:rPr lang="en-US" sz="1800" dirty="0" err="1"/>
              <a:t>bohatých</a:t>
            </a:r>
            <a:r>
              <a:rPr lang="en-US" sz="1800" dirty="0"/>
              <a:t> </a:t>
            </a:r>
            <a:r>
              <a:rPr lang="en-US" sz="1800" dirty="0" err="1"/>
              <a:t>lovišť</a:t>
            </a:r>
            <a:r>
              <a:rPr lang="en-US" sz="1800" dirty="0"/>
              <a:t> a </a:t>
            </a:r>
            <a:r>
              <a:rPr lang="en-US" sz="1800" dirty="0" err="1"/>
              <a:t>jsme</a:t>
            </a:r>
            <a:r>
              <a:rPr lang="en-US" sz="1800" dirty="0"/>
              <a:t> </a:t>
            </a:r>
            <a:r>
              <a:rPr lang="en-US" sz="1800" dirty="0" err="1"/>
              <a:t>hrdí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to,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vám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talíř</a:t>
            </a:r>
            <a:r>
              <a:rPr lang="en-US" sz="1800" dirty="0"/>
              <a:t> </a:t>
            </a:r>
            <a:r>
              <a:rPr lang="en-US" sz="1800" dirty="0" err="1"/>
              <a:t>dodáváme</a:t>
            </a:r>
            <a:r>
              <a:rPr lang="en-US" sz="1800" dirty="0"/>
              <a:t> ty </a:t>
            </a:r>
            <a:r>
              <a:rPr lang="en-US" sz="1800" dirty="0" err="1"/>
              <a:t>nejlepší</a:t>
            </a:r>
            <a:r>
              <a:rPr lang="en-US" sz="1800" dirty="0"/>
              <a:t> </a:t>
            </a:r>
            <a:r>
              <a:rPr lang="en-US" sz="1800" dirty="0" err="1"/>
              <a:t>možné</a:t>
            </a:r>
            <a:r>
              <a:rPr lang="en-US" sz="1800" dirty="0"/>
              <a:t> </a:t>
            </a:r>
            <a:r>
              <a:rPr lang="en-US" sz="1800" dirty="0" err="1"/>
              <a:t>ryby</a:t>
            </a:r>
            <a:r>
              <a:rPr lang="en-US" sz="1800" dirty="0"/>
              <a:t>. </a:t>
            </a: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Proto o </a:t>
            </a:r>
            <a:r>
              <a:rPr lang="en-US" sz="1800" dirty="0" err="1"/>
              <a:t>produkt</a:t>
            </a:r>
            <a:r>
              <a:rPr lang="en-US" sz="1800" dirty="0"/>
              <a:t> </a:t>
            </a:r>
            <a:r>
              <a:rPr lang="en-US" sz="1800" dirty="0" err="1"/>
              <a:t>pečlivě</a:t>
            </a:r>
            <a:r>
              <a:rPr lang="en-US" sz="1800" dirty="0"/>
              <a:t> </a:t>
            </a:r>
            <a:r>
              <a:rPr lang="en-US" sz="1800" dirty="0" err="1"/>
              <a:t>pečujeme</a:t>
            </a:r>
            <a:r>
              <a:rPr lang="en-US" sz="1800" dirty="0"/>
              <a:t>, a to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každém</a:t>
            </a:r>
            <a:r>
              <a:rPr lang="en-US" sz="1800" dirty="0"/>
              <a:t> </a:t>
            </a:r>
            <a:r>
              <a:rPr lang="en-US" sz="1800" dirty="0" err="1"/>
              <a:t>kroku</a:t>
            </a:r>
            <a:r>
              <a:rPr lang="en-US" sz="1800" dirty="0"/>
              <a:t>. </a:t>
            </a: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Naším</a:t>
            </a:r>
            <a:r>
              <a:rPr lang="en-US" sz="1800" dirty="0"/>
              <a:t> </a:t>
            </a:r>
            <a:r>
              <a:rPr lang="en-US" sz="1800" dirty="0" err="1"/>
              <a:t>posláním</a:t>
            </a:r>
            <a:r>
              <a:rPr lang="en-US" sz="1800" dirty="0"/>
              <a:t> je </a:t>
            </a:r>
            <a:r>
              <a:rPr lang="en-US" sz="1800" dirty="0" err="1"/>
              <a:t>neustále</a:t>
            </a:r>
            <a:r>
              <a:rPr lang="en-US" sz="1800" dirty="0"/>
              <a:t> se </a:t>
            </a:r>
            <a:r>
              <a:rPr lang="en-US" sz="1800" dirty="0" err="1"/>
              <a:t>zlepšovat</a:t>
            </a:r>
            <a:r>
              <a:rPr lang="en-US" sz="1800" dirty="0"/>
              <a:t>, </a:t>
            </a:r>
            <a:r>
              <a:rPr lang="en-US" sz="1800" dirty="0" err="1"/>
              <a:t>inovovat</a:t>
            </a:r>
            <a:r>
              <a:rPr lang="en-US" sz="1800" dirty="0"/>
              <a:t> a </a:t>
            </a:r>
            <a:r>
              <a:rPr lang="en-US" sz="1800" dirty="0" err="1"/>
              <a:t>vytvářet</a:t>
            </a:r>
            <a:r>
              <a:rPr lang="en-US" sz="1800" dirty="0"/>
              <a:t> </a:t>
            </a:r>
            <a:r>
              <a:rPr lang="en-US" sz="1800" dirty="0" err="1"/>
              <a:t>nejmodernější</a:t>
            </a:r>
            <a:r>
              <a:rPr lang="en-US" sz="1800" dirty="0"/>
              <a:t> </a:t>
            </a:r>
            <a:r>
              <a:rPr lang="en-US" sz="1800" dirty="0" err="1"/>
              <a:t>vybavení</a:t>
            </a:r>
            <a:r>
              <a:rPr lang="en-US" sz="1800" dirty="0"/>
              <a:t>, a to od </a:t>
            </a:r>
            <a:r>
              <a:rPr lang="en-US" sz="1800" dirty="0" err="1"/>
              <a:t>našich</a:t>
            </a:r>
            <a:r>
              <a:rPr lang="en-US" sz="1800" dirty="0"/>
              <a:t> </a:t>
            </a:r>
            <a:r>
              <a:rPr lang="en-US" sz="1800" dirty="0" err="1"/>
              <a:t>lovišť</a:t>
            </a:r>
            <a:r>
              <a:rPr lang="en-US" sz="1800" dirty="0"/>
              <a:t> </a:t>
            </a:r>
            <a:r>
              <a:rPr lang="en-US" sz="1800" dirty="0" err="1"/>
              <a:t>až</a:t>
            </a:r>
            <a:r>
              <a:rPr lang="en-US" sz="1800" dirty="0"/>
              <a:t> po </a:t>
            </a:r>
            <a:r>
              <a:rPr lang="en-US" sz="1800" dirty="0" err="1"/>
              <a:t>konečný</a:t>
            </a:r>
            <a:r>
              <a:rPr lang="en-US" sz="1800" dirty="0"/>
              <a:t> </a:t>
            </a:r>
            <a:r>
              <a:rPr lang="en-US" sz="1800" dirty="0" err="1"/>
              <a:t>produkt</a:t>
            </a:r>
            <a:r>
              <a:rPr lang="en-US" sz="1800" dirty="0"/>
              <a:t>.</a:t>
            </a:r>
            <a:r>
              <a:rPr lang="cs-CZ" sz="1800" dirty="0"/>
              <a:t>“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http://www.promoteiceland.com/marketing-projects/seafood-from-iceland</a:t>
            </a:r>
          </a:p>
        </p:txBody>
      </p:sp>
    </p:spTree>
    <p:extLst>
      <p:ext uri="{BB962C8B-B14F-4D97-AF65-F5344CB8AC3E}">
        <p14:creationId xmlns:p14="http://schemas.microsoft.com/office/powerpoint/2010/main" val="2429663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9F129-E92E-EF44-2F64-703CCA81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cs-CZ" dirty="0"/>
              <a:t>Mořské plody a rybolov – story </a:t>
            </a:r>
            <a:r>
              <a:rPr lang="cs-CZ" dirty="0" err="1"/>
              <a:t>telling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B9E99-82BB-BD85-5139-12947D6A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8371" cy="4351338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„Mořské plody a rybolov jsou v naší kultuře hluboce zakořeněné.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Od prvního dne jsou rybářské oblasti naším životním prostředím.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Generace islandských rybářů bojuje s počasím a vlnami o úlovek.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Nebereme to na lehkou váhu.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K našim vodám se chováme s respektem, protože víme, že udržitelné využívání našich mořských zdrojů je klíčem k našemu přežití.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Naučili jsme se řídit a regulovat náš rybolov, abychom zajistili udržitelný odlov našich rybolovných zdrojů.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Používáme vědecky podložené metody a rozsáhlý výzkum, abychom určili, kolik ryb lze bezpečně ulovit, aniž bychom poškodili ekosystém.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Ve všech fázích zpracování dodržujeme nejvyšší standardy kvality.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Stejně přísné standardy kvality dodržujeme i při přepravě.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Naší ambicí je dodávat na trh produkt nejvyšší kvality.“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000" dirty="0"/>
              <a:t>http://www.promoteiceland.com/key-sectors/seafood</a:t>
            </a:r>
          </a:p>
        </p:txBody>
      </p:sp>
    </p:spTree>
    <p:extLst>
      <p:ext uri="{BB962C8B-B14F-4D97-AF65-F5344CB8AC3E}">
        <p14:creationId xmlns:p14="http://schemas.microsoft.com/office/powerpoint/2010/main" val="349657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oblečení, Lidská tvář, muž&#10;&#10;Popis byl vytvořen automaticky">
            <a:extLst>
              <a:ext uri="{FF2B5EF4-FFF2-40B4-BE49-F238E27FC236}">
                <a16:creationId xmlns:a16="http://schemas.microsoft.com/office/drawing/2014/main" id="{0B9305FC-1814-83FA-19FD-4F281EBD5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6" r="7888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6DED24-854C-7384-E206-AA08ED8E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Fishmas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7C9397-18F0-D1C1-FBC3-2E7F9B603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46372"/>
            <a:ext cx="4329464" cy="3742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Dlouholetá tradice udržitelného rybolovu v nedotčených oceánech v kombinaci s nejmodernějším zpracovatelským zařízením byla až dosud legendou a oslavovali ji především Islanďané.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Nyní se otec </a:t>
            </a:r>
            <a:r>
              <a:rPr lang="cs-CZ" sz="1800" dirty="0" err="1"/>
              <a:t>Fishmas</a:t>
            </a:r>
            <a:r>
              <a:rPr lang="cs-CZ" sz="1800" dirty="0"/>
              <a:t> chce o své dary podělit s lidmi na celém světě, ať už zlobili, nebo byli hodní.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Žádný svátek se neobejde bez slavnostních receptů, dobrého jídla a příjemných rodinných pokrmů.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A </a:t>
            </a:r>
            <a:r>
              <a:rPr lang="cs-CZ" sz="1800" dirty="0" err="1"/>
              <a:t>Fishmas</a:t>
            </a:r>
            <a:r>
              <a:rPr lang="cs-CZ" sz="1800" dirty="0"/>
              <a:t> předčí všechny ostatní.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Netřeba dodávat, že ve všech hrají hlavní roli kvalitní ryby z Islandu.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http://www.promoteiceland.com/marketing-projects/seafood-from-iceland</a:t>
            </a:r>
          </a:p>
        </p:txBody>
      </p:sp>
    </p:spTree>
    <p:extLst>
      <p:ext uri="{BB962C8B-B14F-4D97-AF65-F5344CB8AC3E}">
        <p14:creationId xmlns:p14="http://schemas.microsoft.com/office/powerpoint/2010/main" val="1400374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3A6512-B109-2DA1-B3DF-DCC6688B2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 fontScale="90000"/>
          </a:bodyPr>
          <a:lstStyle/>
          <a:p>
            <a:r>
              <a:rPr lang="cs-CZ" sz="4000" dirty="0"/>
              <a:t>Projekt </a:t>
            </a:r>
            <a:br>
              <a:rPr lang="cs-CZ" sz="4000" dirty="0"/>
            </a:br>
            <a:r>
              <a:rPr lang="cs-CZ" sz="4000" dirty="0"/>
              <a:t>Tajemství islandské tresky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3EA675-AC11-029B-0041-549DD1AF7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Cílem marketingového projektu "Tajemství islandské tresky" je posílit tržní pozici solených produktů z tresky z Islandu na klíčových trzích: ve Španělsku, Portugalsku a Itálii.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 err="1"/>
              <a:t>Promote</a:t>
            </a:r>
            <a:r>
              <a:rPr lang="cs-CZ" sz="2000" dirty="0"/>
              <a:t> Island  úzce spolupracuje s kuchaři a kuchařskými školami, kde propaguje kvalitní islandskou tresku na různých akcích a výstavách v jižní Evropě.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http://www.promoteiceland.com/marketing-projects/the-secret-of-icelandic-cod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679476-E596-8E2F-A3F9-A2FF8F694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9" r="2071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631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345DE-60B8-9A60-EB30-C9D251CC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8"/>
            <a:ext cx="5291663" cy="968986"/>
          </a:xfrm>
        </p:spPr>
        <p:txBody>
          <a:bodyPr anchor="b">
            <a:normAutofit/>
          </a:bodyPr>
          <a:lstStyle/>
          <a:p>
            <a:r>
              <a:rPr lang="cs-CZ" sz="4000" dirty="0"/>
              <a:t>Bacalao de </a:t>
            </a:r>
            <a:r>
              <a:rPr lang="cs-CZ" sz="4000" dirty="0" err="1"/>
              <a:t>Islandia</a:t>
            </a:r>
            <a:endParaRPr lang="cs-CZ" sz="4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7D3892-E60E-BED9-1464-317056904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" r="1066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14CAD0-29B9-49C2-F570-808775927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1881554"/>
            <a:ext cx="5291663" cy="44859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Islandské solené ryby jsou v jižní Evropě již dlouho oblíbené.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Bacalao de </a:t>
            </a:r>
            <a:r>
              <a:rPr lang="cs-CZ" sz="1800" dirty="0" err="1"/>
              <a:t>Islandia</a:t>
            </a:r>
            <a:r>
              <a:rPr lang="cs-CZ" sz="1800" dirty="0"/>
              <a:t> je marketingový projekt založený v roce 2013, v rámci kterého organizace </a:t>
            </a:r>
            <a:r>
              <a:rPr lang="cs-CZ" sz="1800" dirty="0" err="1"/>
              <a:t>Promote</a:t>
            </a:r>
            <a:r>
              <a:rPr lang="cs-CZ" sz="1800" dirty="0"/>
              <a:t> </a:t>
            </a:r>
            <a:r>
              <a:rPr lang="cs-CZ" sz="1800" dirty="0" err="1"/>
              <a:t>Iceland</a:t>
            </a:r>
            <a:r>
              <a:rPr lang="cs-CZ" sz="1800" dirty="0"/>
              <a:t> (</a:t>
            </a:r>
            <a:r>
              <a:rPr lang="cs-CZ" sz="1800" dirty="0" err="1"/>
              <a:t>Íslandsstofa</a:t>
            </a:r>
            <a:r>
              <a:rPr lang="cs-CZ" sz="1800" dirty="0"/>
              <a:t>) a islandští výrobci solených ryb (ÍSF) spolupracují na propagaci výrobků ze solené tresky ve Španělsku, Portugalsku a Itálii.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Od roku 2019 je projekt součástí projektu </a:t>
            </a:r>
            <a:r>
              <a:rPr lang="cs-CZ" sz="1800" dirty="0" err="1"/>
              <a:t>Seafood</a:t>
            </a:r>
            <a:r>
              <a:rPr lang="cs-CZ" sz="1800" dirty="0"/>
              <a:t>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Iceland</a:t>
            </a:r>
            <a:r>
              <a:rPr lang="cs-CZ" sz="18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Přínos této marketingové spolupráce spočívá v silnějším dopadu propagace a koordinaci účastníků trhu na stále konkurenčnějším trhu.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http://www.promoteiceland.com/marketing-projects/the-secret-of-icelandic-cod</a:t>
            </a:r>
          </a:p>
        </p:txBody>
      </p:sp>
    </p:spTree>
    <p:extLst>
      <p:ext uri="{BB962C8B-B14F-4D97-AF65-F5344CB8AC3E}">
        <p14:creationId xmlns:p14="http://schemas.microsoft.com/office/powerpoint/2010/main" val="2568764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66609-8C29-0D69-9DC8-8BA250BCF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Účel a cíle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DCF21-010C-1500-F1CA-B093DCCE6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Účelem projektu je zlepšit konkurenční postavení a zvýšit vývozní hodnotu solených produktů z tresky obecné z Islandu.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Cílem je upozornit na islandský původ a jedinečnost spojenou s jeho kvalitou, čistotou, udržitelností a silnými tradicemi.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Tímto způsobem lze dále posílit pověst a image islandských solených ryb v povědomí současných kupujících i nových spotřebitelů.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Na projektu se podílí řada islandských společností, které působí v tomto oboru, a podílejí se na utváření image a výběru marketingových kampaní.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Slogan projektu zní "Ochutnejte a podělte se o tajemství islandské tresky" a při každé komunikaci je kladen důraz na kvalitu, čerstvost a odpovědný rybolov.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http://www.promoteiceland.com/marketing-projects/the-secret-of-icelandic-cod</a:t>
            </a:r>
          </a:p>
        </p:txBody>
      </p:sp>
    </p:spTree>
    <p:extLst>
      <p:ext uri="{BB962C8B-B14F-4D97-AF65-F5344CB8AC3E}">
        <p14:creationId xmlns:p14="http://schemas.microsoft.com/office/powerpoint/2010/main" val="1989165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78B728-26CE-EF25-18AC-C08D9F755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2D435B-67A5-593B-D70F-FB1952DD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Kulinářské školy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0C1C56-D6A8-F24B-1B8D-9C7DAD349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Od roku 2015 se rozvíjí spolupráce s kulinářskými školami v jižní Evropě a islandské solené ryby se tak s pomocí mistrů kuchařů v jednotlivých zemích představují začínajícím kuchařům.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 souvislosti s touto spoluprací se konaly také prezentace, kuchařské soutěže a návštěvy Islandu.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http://www.promoteiceland.com/marketing-projects/the-secret-of-icelandic-cod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19009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7ECEF-F495-7582-7D07-B01119B9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 s kuchaři a restauracemi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C92B77-E880-925C-28D0-C568E1276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Bacalao de </a:t>
            </a:r>
            <a:r>
              <a:rPr lang="cs-CZ" dirty="0" err="1"/>
              <a:t>Islandia</a:t>
            </a:r>
            <a:r>
              <a:rPr lang="cs-CZ" dirty="0"/>
              <a:t> se snaží spolupracovat se stranami, které mají zájem představit islandský původ svým zákazníkům na svých trzích.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Příkladem je Ruta </a:t>
            </a:r>
            <a:r>
              <a:rPr lang="cs-CZ" dirty="0" err="1"/>
              <a:t>del</a:t>
            </a:r>
            <a:r>
              <a:rPr lang="cs-CZ" dirty="0"/>
              <a:t> Bacalao v Barceloně, kde se v restauracích v době Velikonoc párují islandské solené ryby s pivem DAMM Inedit.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Úzce také spolupracujeme s šéfkuchaři, kteří se v průběhu let podíleli na prezentaci projektu na různých místech a navrhli také recepty, které jsou užitečné pro ty, kteří chtějí pokračovat v experimentování s domácí kuchyní. </a:t>
            </a:r>
          </a:p>
          <a:p>
            <a:r>
              <a:rPr lang="cs-CZ" dirty="0"/>
              <a:t>http://www.promoteiceland.com/marketing-projects/the-secret-of-icelandic-cod</a:t>
            </a:r>
          </a:p>
        </p:txBody>
      </p:sp>
    </p:spTree>
    <p:extLst>
      <p:ext uri="{BB962C8B-B14F-4D97-AF65-F5344CB8AC3E}">
        <p14:creationId xmlns:p14="http://schemas.microsoft.com/office/powerpoint/2010/main" val="2676643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3D8B91-8A22-3BEC-EF55-11DC198B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Recepty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5D78B3-0FC1-0EFC-BE85-E1898C481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77"/>
          <a:stretch/>
        </p:blipFill>
        <p:spPr>
          <a:xfrm>
            <a:off x="1373836" y="1903290"/>
            <a:ext cx="9127804" cy="45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29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39A23-1442-2E26-D9D4-258B7EA68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860DCD-2A32-B5D8-F466-F93F6E342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Bjork, P. and </a:t>
            </a:r>
            <a:r>
              <a:rPr lang="en-US" sz="1900" dirty="0" err="1"/>
              <a:t>Kauppinen</a:t>
            </a:r>
            <a:r>
              <a:rPr lang="en-US" sz="1900" dirty="0"/>
              <a:t>-Raisanen, H. (2016) Local Food: A Source for Destination Attraction. International Journal of Contemporary Hospitality Management, 28, 177-194. https://doi.org/10.1108/IJCHM-05-2014-0214 </a:t>
            </a:r>
            <a:endParaRPr lang="cs-CZ" sz="1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Hjalager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A. M. &amp; Richards, G. (2002). </a:t>
            </a:r>
            <a:r>
              <a:rPr lang="en-US" sz="1900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Tourism and gastronomy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Routledge.</a:t>
            </a:r>
            <a:endParaRPr lang="cs-CZ" sz="1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900" dirty="0">
                <a:effectLst/>
                <a:ea typeface="Times New Roman" panose="02020603050405020304" pitchFamily="18" charset="0"/>
              </a:rPr>
              <a:t>Kiráľová, A. (2017). UNWTO </a:t>
            </a:r>
            <a:r>
              <a:rPr lang="cs-CZ" sz="1900" dirty="0" err="1">
                <a:effectLst/>
                <a:ea typeface="Times New Roman" panose="02020603050405020304" pitchFamily="18" charset="0"/>
              </a:rPr>
              <a:t>Affiliate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900" dirty="0" err="1">
                <a:effectLst/>
                <a:ea typeface="Times New Roman" panose="02020603050405020304" pitchFamily="18" charset="0"/>
              </a:rPr>
              <a:t>Members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900" dirty="0" err="1">
                <a:effectLst/>
                <a:ea typeface="Times New Roman" panose="02020603050405020304" pitchFamily="18" charset="0"/>
              </a:rPr>
              <a:t>Global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Report, </a:t>
            </a:r>
            <a:r>
              <a:rPr lang="cs-CZ" sz="1900" dirty="0" err="1">
                <a:effectLst/>
                <a:ea typeface="Times New Roman" panose="02020603050405020304" pitchFamily="18" charset="0"/>
              </a:rPr>
              <a:t>Volume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16 - </a:t>
            </a:r>
            <a:r>
              <a:rPr lang="cs-CZ" sz="1900" dirty="0" err="1">
                <a:effectLst/>
                <a:ea typeface="Times New Roman" panose="02020603050405020304" pitchFamily="18" charset="0"/>
              </a:rPr>
              <a:t>Global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Report on Food </a:t>
            </a:r>
            <a:r>
              <a:rPr lang="cs-CZ" sz="1900" dirty="0" err="1">
                <a:effectLst/>
                <a:ea typeface="Times New Roman" panose="02020603050405020304" pitchFamily="18" charset="0"/>
              </a:rPr>
              <a:t>Tourism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[online]. Madrid: UNWTO.  ISBN 978-92-844-1481-9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Kivela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J. &amp; </a:t>
            </a:r>
            <a:r>
              <a:rPr lang="en-US" sz="19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Crotts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J. C. (2006). Tourism and gastronomy: Gastronomy’s influence on how tourists experience a destination. </a:t>
            </a:r>
            <a:r>
              <a:rPr lang="en-US" sz="1900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Journal of Hospitality &amp; Tourism Research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900" i="1" u="sng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30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900" u="sng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3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), 354–377. https://doi.org/10.1177/1096348006286797</a:t>
            </a:r>
            <a:endParaRPr lang="cs-CZ" sz="1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Knutson, B., Beck, J. A., Kim, S., &amp; Cha, J. (2009). Identifying the dimensions of the guest’s hotel experience. </a:t>
            </a:r>
            <a:r>
              <a:rPr lang="en-US" sz="1900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Cornell Hospitality Quarterly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900" i="1" u="sng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50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900" u="sng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1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), 44–55. </a:t>
            </a:r>
            <a:r>
              <a:rPr lang="en-US" sz="1900" u="sng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https://doi.org/10.1177/1938965508326305</a:t>
            </a:r>
            <a:endParaRPr lang="cs-CZ" sz="1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Pine, J. &amp; Gilmore, J. (1999). </a:t>
            </a:r>
            <a:r>
              <a:rPr lang="en-US" sz="1900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 experience economy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Harvard Business School Press.</a:t>
            </a:r>
            <a:endParaRPr lang="cs-CZ" sz="1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Sheldon, P. J. (2020). Designing tourism experiences for inner transformation. </a:t>
            </a:r>
            <a:r>
              <a:rPr lang="en-US" sz="1900" i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Annals of Tourism Research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900" i="1" u="sng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83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102935. </a:t>
            </a:r>
            <a:r>
              <a:rPr lang="en-US" sz="1900" u="sng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https://doi.org/10.1016/j.annals.2020.102935</a:t>
            </a:r>
            <a:endParaRPr lang="cs-CZ" sz="1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United Nation</a:t>
            </a:r>
            <a:r>
              <a:rPr lang="cs-CZ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19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World Tourism Organization. (2017). Global Report on Food Tourism. World Tourism Organization (UNWTO), Madrid.</a:t>
            </a:r>
            <a:endParaRPr lang="cs-CZ" sz="1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900" dirty="0">
                <a:effectLst/>
                <a:ea typeface="Times New Roman" panose="02020603050405020304" pitchFamily="18" charset="0"/>
              </a:rPr>
              <a:t>Yeoman, I. (2008). </a:t>
            </a:r>
            <a:r>
              <a:rPr lang="hu-HU" sz="1900" i="1" dirty="0">
                <a:effectLst/>
                <a:ea typeface="Times New Roman" panose="02020603050405020304" pitchFamily="18" charset="0"/>
              </a:rPr>
              <a:t>Proč se potravinová turistika stává důležitější?</a:t>
            </a:r>
            <a:r>
              <a:rPr lang="hu-HU" sz="1900" dirty="0">
                <a:effectLst/>
                <a:ea typeface="Times New Roman" panose="02020603050405020304" pitchFamily="18" charset="0"/>
              </a:rPr>
              <a:t> [online]. Hospitalitynet, Industry News. Staženo z: &lt;http://www.hospitalitynet.org/news/4037197.html&gt;.</a:t>
            </a:r>
            <a:endParaRPr lang="cs-CZ" sz="19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900" u="sng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http://www.promoteiceland.com</a:t>
            </a:r>
            <a:endParaRPr lang="cs-CZ" sz="19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900" u="sng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htpp</a:t>
            </a:r>
            <a:r>
              <a:rPr lang="cs-CZ" sz="1900" u="sng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US" sz="1900" u="sng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www.smartinsights.com</a:t>
            </a:r>
            <a:endParaRPr lang="cs-CZ" sz="19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800" dirty="0">
              <a:effectLst/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75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67FBBC-CAFF-C119-FA6D-552CAC85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Poptávka po autentických zážitcích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BC1B4-B491-343B-85C0-BDACF3F6C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V éře zážitkového a transformativního cestování roste poptávka po pohlcujících, ztělesněných, emocionálně bohatých a autentických zážitcích, které zahrnují větší interakce a lidské vazby s místní komunitou (Sheldon, 2020).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Zážitky jsou nehmotné, vnitřní, individuální a interaktivní procesy, které vedou ke smyslovému zapojení a vyznačují se zvýšenou koncentrací a soustředěním a jsou ovlivněny smysly, emocemi, hodnotami, zázemím, postoji a přesvědčením jednotlivce a prostředím (</a:t>
            </a:r>
            <a:r>
              <a:rPr lang="cs-CZ" dirty="0" err="1"/>
              <a:t>Knutson</a:t>
            </a:r>
            <a:r>
              <a:rPr lang="cs-CZ" dirty="0"/>
              <a:t> a kol., 2009).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Zážitek je dojem, který si lidé odnášejí ze setkání s produkty, službami a podniky, a zahrnuje konsolidaci smyslových hodnot ve čtyřech sférách: zábavy, vzdělání, úniku a estetiky (Pine &amp; </a:t>
            </a:r>
            <a:r>
              <a:rPr lang="cs-CZ" dirty="0" err="1"/>
              <a:t>Gilmore</a:t>
            </a:r>
            <a:r>
              <a:rPr lang="cs-CZ" dirty="0"/>
              <a:t>, 1999).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Spokojenost se zážitkem nepřímo ovlivňuje kvalitu života vytvářením subjektivní pohody.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Míra spoluvytváření také pozitivně ovlivňuje spokojenost se zážitkem.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95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D25B4-AE27-2D62-A721-60876D90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Gastronomické zážitky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95F3D7-ACF2-20C2-6731-58CC0F603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V rostoucím počtu případů vnímají cestovatelé gastronomii jako rozhodující pro výběr destinace (Björk &amp; </a:t>
            </a:r>
            <a:r>
              <a:rPr lang="cs-CZ" dirty="0" err="1"/>
              <a:t>Kauppinen-Räisänen</a:t>
            </a:r>
            <a:r>
              <a:rPr lang="cs-CZ" dirty="0"/>
              <a:t>, 2016) a před cestou vyhledávají informace týkající se gastronomie.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Poptávka po gastronomických zážitcích roste a její příčinou je především hledání nehmotného dědictví, autenticity a kultury navštíveného místa a také zapojení turistů do aktivit spojených s jídlem.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Gastronomie je důležitou součástí i širších zážitků z cestovního ruchu.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Gastronomický cestovní ruch je stále více vnímán jako způsob, jak zažít „skutečnou“ destinaci (</a:t>
            </a:r>
            <a:r>
              <a:rPr lang="cs-CZ" dirty="0" err="1"/>
              <a:t>Kivela</a:t>
            </a:r>
            <a:r>
              <a:rPr lang="cs-CZ" dirty="0"/>
              <a:t> &amp; </a:t>
            </a:r>
            <a:r>
              <a:rPr lang="cs-CZ" dirty="0" err="1"/>
              <a:t>Crotts</a:t>
            </a:r>
            <a:r>
              <a:rPr lang="cs-CZ" dirty="0"/>
              <a:t>, 2006).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Kulinářské zážitky zvyšují hodnotu destinace, poskytují návštěvníkům autentičtější zážitky, něco, co vytváří atmosféru, která jim pomáhá užít si nezapomenutelný cestovatelský zážitek (</a:t>
            </a:r>
            <a:r>
              <a:rPr lang="cs-CZ" dirty="0" err="1"/>
              <a:t>Hjalager</a:t>
            </a:r>
            <a:r>
              <a:rPr lang="cs-CZ" dirty="0"/>
              <a:t> &amp; </a:t>
            </a:r>
            <a:r>
              <a:rPr lang="cs-CZ" dirty="0" err="1"/>
              <a:t>Richards</a:t>
            </a:r>
            <a:r>
              <a:rPr lang="cs-CZ" dirty="0"/>
              <a:t>, 2002).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706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9454B-F542-25A2-6617-C372E2BD4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Lokální suroviny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B2841-DF16-779E-FEA4-06030A3A8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Připravovat jídlo z lokálních surovin je skvělý způsob, jak zlepšit kvalitu jídla a zároveň pomoci životnímu prostředí a místní ekonomice.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Lokální suroviny se netýkají pouze místně vypěstovaných produktů, ale měly by zahrnovat i potraviny a suroviny pocházející mimo danou oblast, které jsou však zpracovány na místě, a tím získávají místní nebo regionální identitu.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29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BA052-5FCA-3B55-9706-BBA5779A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Lokální potraviny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371553-8737-EF8E-45C0-C257F3A6A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Označení „lokální potravina" je součástí marketingové strategie, jejímž cílem je využít touhy spotřebitelů po čerstvých a bezpečných produktech, které podporují místní zemědělce a pomáhají životnímu prostředí.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dirty="0"/>
              <a:t>Mnoho spotřebitelů se domnívá, že lokálně pěstované potraviny jsou čerstvější, obsahují méně chemikálií a pocházejí z menších, méně korporátních farem.</a:t>
            </a:r>
          </a:p>
        </p:txBody>
      </p:sp>
    </p:spTree>
    <p:extLst>
      <p:ext uri="{BB962C8B-B14F-4D97-AF65-F5344CB8AC3E}">
        <p14:creationId xmlns:p14="http://schemas.microsoft.com/office/powerpoint/2010/main" val="10933908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FF7ACECF4C147BCFB2796341B3D6F" ma:contentTypeVersion="13" ma:contentTypeDescription="Vytvoří nový dokument" ma:contentTypeScope="" ma:versionID="8f7fb4f3f65748b0653577cfa3a8ed56">
  <xsd:schema xmlns:xsd="http://www.w3.org/2001/XMLSchema" xmlns:xs="http://www.w3.org/2001/XMLSchema" xmlns:p="http://schemas.microsoft.com/office/2006/metadata/properties" xmlns:ns2="7d8c7408-fc5e-4ecb-ba31-e8e0cd076622" xmlns:ns3="538dc8ea-7486-4842-bdda-67051b063240" targetNamespace="http://schemas.microsoft.com/office/2006/metadata/properties" ma:root="true" ma:fieldsID="774763f757bf74303aa33f89e2cc4888" ns2:_="" ns3:_="">
    <xsd:import namespace="7d8c7408-fc5e-4ecb-ba31-e8e0cd076622"/>
    <xsd:import namespace="538dc8ea-7486-4842-bdda-67051b0632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c7408-fc5e-4ecb-ba31-e8e0cd0766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Značky obrázků" ma:readOnly="false" ma:fieldId="{5cf76f15-5ced-4ddc-b409-7134ff3c332f}" ma:taxonomyMulti="true" ma:sspId="6badb5f0-a2b0-4fa5-985f-380381272c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dc8ea-7486-4842-bdda-67051b06324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2e34373-7c18-4281-995a-dac2e881dad0}" ma:internalName="TaxCatchAll" ma:showField="CatchAllData" ma:web="538dc8ea-7486-4842-bdda-67051b0632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F3AAB1-DD8D-4CD4-9688-80B4E37FA3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AB039D-DF26-4A01-9EFC-88B181149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8c7408-fc5e-4ecb-ba31-e8e0cd076622"/>
    <ds:schemaRef ds:uri="538dc8ea-7486-4842-bdda-67051b0632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2970</TotalTime>
  <Words>4854</Words>
  <Application>Microsoft Office PowerPoint</Application>
  <PresentationFormat>Širokouhlá</PresentationFormat>
  <Paragraphs>309</Paragraphs>
  <Slides>59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7" baseType="lpstr">
      <vt:lpstr>Aptos</vt:lpstr>
      <vt:lpstr>Aptos Display</vt:lpstr>
      <vt:lpstr>Arial</vt:lpstr>
      <vt:lpstr>Arial Black</vt:lpstr>
      <vt:lpstr>Calibri</vt:lpstr>
      <vt:lpstr>Tahoma</vt:lpstr>
      <vt:lpstr>Times New Roman</vt:lpstr>
      <vt:lpstr>Motiv Office</vt:lpstr>
      <vt:lpstr>Lokální potraviny a marketing destinace</vt:lpstr>
      <vt:lpstr>Lokální potraviny a marketing destinace</vt:lpstr>
      <vt:lpstr>Úvod</vt:lpstr>
      <vt:lpstr>UNWTO posiluje vazby mezi zemědělstvím, gastronomií a cestovním ruchem</vt:lpstr>
      <vt:lpstr>Gastronomie a marketing destinace</vt:lpstr>
      <vt:lpstr>Poptávka po autentických zážitcích</vt:lpstr>
      <vt:lpstr>Gastronomické zážitky</vt:lpstr>
      <vt:lpstr>Lokální suroviny</vt:lpstr>
      <vt:lpstr>Lokální potraviny</vt:lpstr>
      <vt:lpstr>Farm-to-Table</vt:lpstr>
      <vt:lpstr>Lokální vs. bio</vt:lpstr>
      <vt:lpstr>Lokální vs. Bio</vt:lpstr>
      <vt:lpstr>Lokální suroviny ovlivňují</vt:lpstr>
      <vt:lpstr>Životní prostředí</vt:lpstr>
      <vt:lpstr>Kvalita potravin </vt:lpstr>
      <vt:lpstr>Místní ekonomika </vt:lpstr>
      <vt:lpstr>Špičkové restaurace dávají přednost lokálním producentům </vt:lpstr>
      <vt:lpstr>Flexibilní menu se sezónními produkty</vt:lpstr>
      <vt:lpstr>Udržitelnost a snížení uhlíkové stopy </vt:lpstr>
      <vt:lpstr>Podpora komunity a místní ekonomiky </vt:lpstr>
      <vt:lpstr>Autenticita a individualita </vt:lpstr>
      <vt:lpstr>Vztahy s dodavateli a řešení na míru </vt:lpstr>
      <vt:lpstr>Adaptabilita a nadšení</vt:lpstr>
      <vt:lpstr>Změny v chování návštěvníků</vt:lpstr>
      <vt:lpstr>Lokální potraviny - součást charakteru a kultury destinace</vt:lpstr>
      <vt:lpstr>Jídlo - kulturní kapitál destinace</vt:lpstr>
      <vt:lpstr>Lokální potraviny jako nástroj marketingu destinace</vt:lpstr>
      <vt:lpstr>Výzkum nabídky a poptávky lokálních potravin</vt:lpstr>
      <vt:lpstr>Gastronomie má v marketingu destinace zásadní roli</vt:lpstr>
      <vt:lpstr>Jedlé rostliny v okrasné krajině</vt:lpstr>
      <vt:lpstr>Sociální média</vt:lpstr>
      <vt:lpstr>Sociální média a lokální potraviny</vt:lpstr>
      <vt:lpstr>Důležitá je vizualizace</vt:lpstr>
      <vt:lpstr>Co se děje na farmě </vt:lpstr>
      <vt:lpstr>Jídlo je na sociálních sítích velmi žádaným tématem</vt:lpstr>
      <vt:lpstr>Specifika lokální kuchyně lze využít na sociálních sítích</vt:lpstr>
      <vt:lpstr>Design pro mobilní zařízení </vt:lpstr>
      <vt:lpstr>Food writing/telling</vt:lpstr>
      <vt:lpstr>Příklad</vt:lpstr>
      <vt:lpstr>Síla fotografie jídla</vt:lpstr>
      <vt:lpstr>Story telling prostřednictvím fotografie</vt:lpstr>
      <vt:lpstr>Virtuální kulinářské zážitky</vt:lpstr>
      <vt:lpstr>Digitální kulinářská vlna</vt:lpstr>
      <vt:lpstr>Fotografie vypráví příběh</vt:lpstr>
      <vt:lpstr>Fotografie překonává vzdálenosti</vt:lpstr>
      <vt:lpstr>Sociální média a fotografie jídla</vt:lpstr>
      <vt:lpstr>Zlepšení kulinářské vzdělanosti</vt:lpstr>
      <vt:lpstr>Jídlo je základní prvek cestovního zážitku</vt:lpstr>
      <vt:lpstr>Případová studie: Island</vt:lpstr>
      <vt:lpstr>Mořské plody z Islandu </vt:lpstr>
      <vt:lpstr>Mořské plody a rybolov – story telling</vt:lpstr>
      <vt:lpstr>Fishmas</vt:lpstr>
      <vt:lpstr>Projekt  Tajemství islandské tresky</vt:lpstr>
      <vt:lpstr>Bacalao de Islandia</vt:lpstr>
      <vt:lpstr>Účel a cíle projektu</vt:lpstr>
      <vt:lpstr>Kulinářské školy </vt:lpstr>
      <vt:lpstr>Spolupráce s kuchaři a restauracemi </vt:lpstr>
      <vt:lpstr>Recepty</vt:lpstr>
      <vt:lpstr>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Lokální potraviny a nápoje v gastronomii</dc:title>
  <dc:creator>Alžbeta Kiráľová</dc:creator>
  <cp:lastModifiedBy>Radoslav Židek</cp:lastModifiedBy>
  <cp:revision>19</cp:revision>
  <dcterms:created xsi:type="dcterms:W3CDTF">2024-06-04T12:59:02Z</dcterms:created>
  <dcterms:modified xsi:type="dcterms:W3CDTF">2025-04-02T21:49:05Z</dcterms:modified>
</cp:coreProperties>
</file>